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04" r:id="rId2"/>
    <p:sldId id="256" r:id="rId3"/>
    <p:sldId id="257" r:id="rId4"/>
    <p:sldId id="258" r:id="rId5"/>
    <p:sldId id="301" r:id="rId6"/>
    <p:sldId id="259" r:id="rId7"/>
    <p:sldId id="260" r:id="rId8"/>
    <p:sldId id="261" r:id="rId9"/>
    <p:sldId id="302" r:id="rId10"/>
    <p:sldId id="263" r:id="rId11"/>
    <p:sldId id="264" r:id="rId12"/>
    <p:sldId id="265" r:id="rId13"/>
    <p:sldId id="266" r:id="rId14"/>
    <p:sldId id="267" r:id="rId15"/>
    <p:sldId id="268" r:id="rId16"/>
    <p:sldId id="303" r:id="rId17"/>
    <p:sldId id="269" r:id="rId18"/>
    <p:sldId id="270" r:id="rId19"/>
    <p:sldId id="271" r:id="rId20"/>
    <p:sldId id="272" r:id="rId21"/>
    <p:sldId id="27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053586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5945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24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8552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3720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0408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6819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344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142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8531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9202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658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22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697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760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483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312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5/16/2025</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182827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dlineplus.gov/ency/article/002379.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edlineplus.gov/ency/article/001542.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0CEC-8135-37A2-BC23-61177F6DB6CF}"/>
              </a:ext>
            </a:extLst>
          </p:cNvPr>
          <p:cNvSpPr>
            <a:spLocks noGrp="1"/>
          </p:cNvSpPr>
          <p:nvPr>
            <p:ph type="title"/>
          </p:nvPr>
        </p:nvSpPr>
        <p:spPr/>
        <p:txBody>
          <a:bodyPr/>
          <a:lstStyle/>
          <a:p>
            <a:endParaRPr lang="en-IN"/>
          </a:p>
        </p:txBody>
      </p:sp>
      <p:pic>
        <p:nvPicPr>
          <p:cNvPr id="3" name="Picture 2">
            <a:extLst>
              <a:ext uri="{FF2B5EF4-FFF2-40B4-BE49-F238E27FC236}">
                <a16:creationId xmlns:a16="http://schemas.microsoft.com/office/drawing/2014/main" id="{05D7B4EC-DFC1-4433-B09A-1340C661EF3F}"/>
              </a:ext>
            </a:extLst>
          </p:cNvPr>
          <p:cNvPicPr>
            <a:picLocks noChangeAspect="1"/>
          </p:cNvPicPr>
          <p:nvPr/>
        </p:nvPicPr>
        <p:blipFill>
          <a:blip r:embed="rId2"/>
          <a:stretch>
            <a:fillRect/>
          </a:stretch>
        </p:blipFill>
        <p:spPr>
          <a:xfrm>
            <a:off x="6095" y="0"/>
            <a:ext cx="9131809" cy="6858000"/>
          </a:xfrm>
          <a:prstGeom prst="rect">
            <a:avLst/>
          </a:prstGeom>
        </p:spPr>
      </p:pic>
      <p:pic>
        <p:nvPicPr>
          <p:cNvPr id="4" name="Picture 3">
            <a:extLst>
              <a:ext uri="{FF2B5EF4-FFF2-40B4-BE49-F238E27FC236}">
                <a16:creationId xmlns:a16="http://schemas.microsoft.com/office/drawing/2014/main" id="{D28E6C15-305F-8C1F-DECC-85DFE5E20785}"/>
              </a:ext>
            </a:extLst>
          </p:cNvPr>
          <p:cNvPicPr>
            <a:picLocks noChangeAspect="1"/>
          </p:cNvPicPr>
          <p:nvPr/>
        </p:nvPicPr>
        <p:blipFill>
          <a:blip r:embed="rId3"/>
          <a:stretch>
            <a:fillRect/>
          </a:stretch>
        </p:blipFill>
        <p:spPr>
          <a:xfrm>
            <a:off x="2514600" y="6187795"/>
            <a:ext cx="5505165" cy="646232"/>
          </a:xfrm>
          <a:prstGeom prst="rect">
            <a:avLst/>
          </a:prstGeom>
        </p:spPr>
      </p:pic>
    </p:spTree>
    <p:extLst>
      <p:ext uri="{BB962C8B-B14F-4D97-AF65-F5344CB8AC3E}">
        <p14:creationId xmlns:p14="http://schemas.microsoft.com/office/powerpoint/2010/main" val="3779709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228600"/>
            <a:ext cx="8382000" cy="6629400"/>
          </a:xfrm>
        </p:spPr>
        <p:txBody>
          <a:bodyPr>
            <a:normAutofit fontScale="85000" lnSpcReduction="20000"/>
          </a:bodyPr>
          <a:lstStyle/>
          <a:p>
            <a:r>
              <a:rPr lang="en-IN" b="1" dirty="0"/>
              <a:t>SENSORY DEVELOPMENT</a:t>
            </a:r>
            <a:endParaRPr lang="en-US" dirty="0"/>
          </a:p>
          <a:p>
            <a:r>
              <a:rPr lang="en-IN" dirty="0"/>
              <a:t>Recognizes familiar words and sounds.</a:t>
            </a:r>
            <a:endParaRPr lang="en-US" dirty="0"/>
          </a:p>
          <a:p>
            <a:r>
              <a:rPr lang="en-IN" b="1" dirty="0"/>
              <a:t>PSYCHOSOCIAL, PSYCHOSEXUAL, SPIRITUAL DEVELOPMENT </a:t>
            </a:r>
            <a:endParaRPr lang="en-US" dirty="0"/>
          </a:p>
          <a:p>
            <a:r>
              <a:rPr lang="en-IN" b="1" dirty="0"/>
              <a:t>PHYCHOSOCIAL</a:t>
            </a:r>
            <a:endParaRPr lang="en-US" dirty="0"/>
          </a:p>
          <a:p>
            <a:pPr lvl="0"/>
            <a:r>
              <a:rPr lang="en-IN" dirty="0"/>
              <a:t>Sense of trust, greets strangers with cry or bashful behaviour,  turning away, crying or even screaming</a:t>
            </a:r>
            <a:endParaRPr lang="en-US" dirty="0"/>
          </a:p>
          <a:p>
            <a:pPr lvl="0"/>
            <a:r>
              <a:rPr lang="en-IN" dirty="0"/>
              <a:t>Refuses to play with strangers or even accept toys from them</a:t>
            </a:r>
            <a:endParaRPr lang="en-US" dirty="0"/>
          </a:p>
          <a:p>
            <a:pPr lvl="0"/>
            <a:r>
              <a:rPr lang="en-IN" dirty="0"/>
              <a:t>Separation or stranger anxiety, to be distinguished from analytic depression, occurs between 6-8 months, caused by the infants increased capacity to discriminate between family members, close friends and strangers.</a:t>
            </a:r>
            <a:endParaRPr lang="en-US" dirty="0"/>
          </a:p>
          <a:p>
            <a:pPr lvl="0"/>
            <a:r>
              <a:rPr lang="en-IN" dirty="0"/>
              <a:t>Affection for or love of family members appears.</a:t>
            </a:r>
            <a:endParaRPr lang="en-US" dirty="0"/>
          </a:p>
          <a:p>
            <a:pPr lvl="0"/>
            <a:r>
              <a:rPr lang="en-IN" dirty="0"/>
              <a:t>Stretchiness arms to loved family members.</a:t>
            </a:r>
            <a:endParaRPr lang="en-US" dirty="0"/>
          </a:p>
          <a:p>
            <a:pPr lvl="0"/>
            <a:r>
              <a:rPr lang="en-IN" dirty="0"/>
              <a:t>Increased anxiety over loss of parent, especially mother.</a:t>
            </a:r>
            <a:endParaRPr lang="en-US" dirty="0"/>
          </a:p>
          <a:p>
            <a:pPr lvl="0"/>
            <a:r>
              <a:rPr lang="en-IN" dirty="0"/>
              <a:t>Emotional instability still evident.</a:t>
            </a:r>
            <a:endParaRPr lang="en-US" dirty="0"/>
          </a:p>
          <a:p>
            <a:pPr lvl="0"/>
            <a:r>
              <a:rPr lang="en-IN" dirty="0"/>
              <a:t>Dislikes changing clothing and diapers. </a:t>
            </a:r>
            <a:endParaRPr lang="en-US" dirty="0"/>
          </a:p>
          <a:p>
            <a:r>
              <a:rPr lang="en-IN" b="1" dirty="0"/>
              <a:t>PSYCHOSEXUAL</a:t>
            </a:r>
            <a:endParaRPr lang="en-US" dirty="0"/>
          </a:p>
          <a:p>
            <a:r>
              <a:rPr lang="en-IN" dirty="0"/>
              <a:t>Oral stage (0-1 year).</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304800"/>
            <a:ext cx="9144000" cy="6553200"/>
          </a:xfrm>
        </p:spPr>
        <p:txBody>
          <a:bodyPr>
            <a:normAutofit fontScale="92500" lnSpcReduction="20000"/>
          </a:bodyPr>
          <a:lstStyle/>
          <a:p>
            <a:r>
              <a:rPr lang="en-IN" b="1" dirty="0"/>
              <a:t>INTELLECTUAL, MORAL DEVELOPMENT</a:t>
            </a:r>
            <a:endParaRPr lang="en-US" dirty="0"/>
          </a:p>
          <a:p>
            <a:pPr lvl="0"/>
            <a:r>
              <a:rPr lang="en-IN" dirty="0"/>
              <a:t>Sensor motor stage </a:t>
            </a:r>
            <a:endParaRPr lang="en-US" dirty="0"/>
          </a:p>
          <a:p>
            <a:r>
              <a:rPr lang="en-IN" dirty="0"/>
              <a:t>Sub stage, 3 secondary circular reaction (4-8 month)</a:t>
            </a:r>
            <a:endParaRPr lang="en-US" dirty="0"/>
          </a:p>
          <a:p>
            <a:pPr lvl="0"/>
            <a:r>
              <a:rPr lang="en-IN" dirty="0"/>
              <a:t>Knows that objects are separate from self.</a:t>
            </a:r>
            <a:endParaRPr lang="en-US" dirty="0"/>
          </a:p>
          <a:p>
            <a:pPr lvl="0"/>
            <a:r>
              <a:rPr lang="en-IN" dirty="0"/>
              <a:t>Searches briefly for objects seen being placed elsewhere.</a:t>
            </a:r>
            <a:endParaRPr lang="en-US" dirty="0"/>
          </a:p>
          <a:p>
            <a:pPr lvl="0"/>
            <a:r>
              <a:rPr lang="en-IN" dirty="0"/>
              <a:t>Actions to produce a result have been memorized. </a:t>
            </a:r>
            <a:endParaRPr lang="en-US" dirty="0"/>
          </a:p>
          <a:p>
            <a:r>
              <a:rPr lang="en-IN" dirty="0"/>
              <a:t>Sub stage 4 , coordination of secondary schemes (8-12 month)</a:t>
            </a:r>
            <a:endParaRPr lang="en-US" dirty="0"/>
          </a:p>
          <a:p>
            <a:pPr lvl="0"/>
            <a:r>
              <a:rPr lang="en-IN" dirty="0"/>
              <a:t>Abilities learned earlier are combined and extended to deal with new situations: behavioural and perceptual patterns are coordinated and applied to new situations.</a:t>
            </a:r>
            <a:endParaRPr lang="en-US" dirty="0"/>
          </a:p>
          <a:p>
            <a:pPr lvl="0"/>
            <a:r>
              <a:rPr lang="en-IN" dirty="0"/>
              <a:t>Object permanence: progresses and is related to the increasing ability to deal with matters of time and space.</a:t>
            </a:r>
            <a:endParaRPr lang="en-US" dirty="0"/>
          </a:p>
          <a:p>
            <a:pPr lvl="0"/>
            <a:r>
              <a:rPr lang="en-IN" dirty="0"/>
              <a:t>Perceptions of space become refined between 8-12 months.</a:t>
            </a:r>
            <a:endParaRPr lang="en-US" dirty="0"/>
          </a:p>
          <a:p>
            <a:pPr lvl="0"/>
            <a:r>
              <a:rPr lang="en-IN" dirty="0"/>
              <a:t>Beginning perception of cause and effect relationship.</a:t>
            </a:r>
            <a:endParaRPr lang="en-US" dirty="0"/>
          </a:p>
          <a:p>
            <a:pPr lvl="0"/>
            <a:r>
              <a:rPr lang="en-IN" dirty="0"/>
              <a:t>Early beginning of anticipatory and intentional behaviour.</a:t>
            </a:r>
            <a:endParaRPr lang="en-US" dirty="0"/>
          </a:p>
          <a:p>
            <a:pPr lvl="0"/>
            <a:r>
              <a:rPr lang="en-IN" dirty="0"/>
              <a:t>Problem solving beginning to develop. </a:t>
            </a: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52400"/>
            <a:ext cx="8458200" cy="6705600"/>
          </a:xfrm>
        </p:spPr>
        <p:txBody>
          <a:bodyPr>
            <a:normAutofit lnSpcReduction="10000"/>
          </a:bodyPr>
          <a:lstStyle/>
          <a:p>
            <a:r>
              <a:rPr lang="en-IN" b="1" dirty="0"/>
              <a:t>MORAL</a:t>
            </a:r>
            <a:endParaRPr lang="en-US" dirty="0"/>
          </a:p>
          <a:p>
            <a:r>
              <a:rPr lang="en-IN" dirty="0"/>
              <a:t>Pre conventional morality stage 0 (0 - 2 years)_</a:t>
            </a:r>
            <a:endParaRPr lang="en-US" dirty="0"/>
          </a:p>
          <a:p>
            <a:pPr>
              <a:buNone/>
            </a:pPr>
            <a:endParaRPr lang="en-US" dirty="0"/>
          </a:p>
          <a:p>
            <a:r>
              <a:rPr lang="en-IN" b="1" dirty="0"/>
              <a:t>LANGUAGE, SPEECH DEVELOPMENT</a:t>
            </a:r>
            <a:endParaRPr lang="en-US" dirty="0"/>
          </a:p>
          <a:p>
            <a:r>
              <a:rPr lang="en-IN" b="1" dirty="0"/>
              <a:t>RECEPTIVE LANGUAGE</a:t>
            </a:r>
            <a:endParaRPr lang="en-US" dirty="0"/>
          </a:p>
          <a:p>
            <a:r>
              <a:rPr lang="en-IN" dirty="0"/>
              <a:t>Stops activity when own name is spoken.</a:t>
            </a:r>
            <a:endParaRPr lang="en-US" dirty="0"/>
          </a:p>
          <a:p>
            <a:r>
              <a:rPr lang="en-IN" dirty="0"/>
              <a:t>Beginning to understand meaning of "no"</a:t>
            </a:r>
            <a:endParaRPr lang="en-US" dirty="0"/>
          </a:p>
          <a:p>
            <a:pPr>
              <a:buNone/>
            </a:pPr>
            <a:endParaRPr lang="en-US" dirty="0"/>
          </a:p>
          <a:p>
            <a:r>
              <a:rPr lang="en-IN" b="1" dirty="0"/>
              <a:t>EXPRESSIVE LANGUAGE</a:t>
            </a:r>
            <a:endParaRPr lang="en-US" dirty="0"/>
          </a:p>
          <a:p>
            <a:pPr lvl="0"/>
            <a:r>
              <a:rPr lang="en-IN" dirty="0"/>
              <a:t>Shouts for attention.</a:t>
            </a:r>
            <a:endParaRPr lang="en-US" dirty="0"/>
          </a:p>
          <a:p>
            <a:pPr lvl="0"/>
            <a:r>
              <a:rPr lang="en-IN" dirty="0"/>
              <a:t>Imitates sound sequence.</a:t>
            </a:r>
            <a:endParaRPr lang="en-US" dirty="0"/>
          </a:p>
          <a:p>
            <a:pPr lvl="0"/>
            <a:r>
              <a:rPr lang="en-IN" dirty="0"/>
              <a:t> Continues syllables: "</a:t>
            </a:r>
            <a:r>
              <a:rPr lang="en-IN" dirty="0" err="1"/>
              <a:t>da</a:t>
            </a:r>
            <a:r>
              <a:rPr lang="en-IN" dirty="0"/>
              <a:t>- </a:t>
            </a:r>
            <a:r>
              <a:rPr lang="en-IN" dirty="0" err="1"/>
              <a:t>da</a:t>
            </a:r>
            <a:r>
              <a:rPr lang="en-IN" dirty="0"/>
              <a:t>", "ma-ma" (non specific meaning).</a:t>
            </a:r>
            <a:endParaRPr lang="en-US" dirty="0"/>
          </a:p>
          <a:p>
            <a:pPr lvl="0"/>
            <a:r>
              <a:rPr lang="en-IN" dirty="0"/>
              <a:t>Con vocalize consonants, d, t and w, </a:t>
            </a:r>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228600"/>
            <a:ext cx="8534400" cy="6400800"/>
          </a:xfrm>
        </p:spPr>
        <p:txBody>
          <a:bodyPr/>
          <a:lstStyle/>
          <a:p>
            <a:r>
              <a:rPr lang="en-IN" b="1" dirty="0"/>
              <a:t>PLAY STIMULATION</a:t>
            </a:r>
            <a:endParaRPr lang="en-US" dirty="0"/>
          </a:p>
          <a:p>
            <a:pPr lvl="0"/>
            <a:r>
              <a:rPr lang="en-IN" dirty="0"/>
              <a:t>Hold, touch and rock infant gently.</a:t>
            </a:r>
            <a:endParaRPr lang="en-US" dirty="0"/>
          </a:p>
          <a:p>
            <a:pPr lvl="0"/>
            <a:r>
              <a:rPr lang="en-IN" dirty="0"/>
              <a:t>Talk and sing to infant.</a:t>
            </a:r>
            <a:endParaRPr lang="en-US" dirty="0"/>
          </a:p>
          <a:p>
            <a:pPr lvl="0"/>
            <a:r>
              <a:rPr lang="en-IN" dirty="0"/>
              <a:t>Place infant a sitting position against a wall and encourage leaning away from the wall to improve balance.</a:t>
            </a:r>
            <a:endParaRPr lang="en-US" dirty="0"/>
          </a:p>
          <a:p>
            <a:pPr lvl="0"/>
            <a:r>
              <a:rPr lang="en-IN" dirty="0"/>
              <a:t>Gently push infant from a sitting position to improve balance.</a:t>
            </a:r>
            <a:endParaRPr lang="en-US" dirty="0"/>
          </a:p>
          <a:p>
            <a:pPr>
              <a:buNone/>
            </a:pP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304800"/>
            <a:ext cx="8077200" cy="6400800"/>
          </a:xfrm>
        </p:spPr>
        <p:txBody>
          <a:bodyPr>
            <a:normAutofit fontScale="85000" lnSpcReduction="20000"/>
          </a:bodyPr>
          <a:lstStyle/>
          <a:p>
            <a:r>
              <a:rPr lang="en-IN" b="1" dirty="0"/>
              <a:t>9 MONTHS </a:t>
            </a:r>
            <a:endParaRPr lang="en-US" dirty="0"/>
          </a:p>
          <a:p>
            <a:r>
              <a:rPr lang="en-IN" b="1" dirty="0"/>
              <a:t>PHYSICAL OR BIOLOGIC DEVELOPMENT</a:t>
            </a:r>
            <a:endParaRPr lang="en-US" dirty="0"/>
          </a:p>
          <a:p>
            <a:r>
              <a:rPr lang="en-IN" b="1" dirty="0"/>
              <a:t>REFLEXES- </a:t>
            </a:r>
            <a:r>
              <a:rPr lang="en-IN" dirty="0"/>
              <a:t>planter grasp absent.</a:t>
            </a:r>
            <a:endParaRPr lang="en-US" dirty="0"/>
          </a:p>
          <a:p>
            <a:r>
              <a:rPr lang="en-IN" b="1" dirty="0"/>
              <a:t>TEETHING</a:t>
            </a:r>
            <a:r>
              <a:rPr lang="en-IN" dirty="0"/>
              <a:t>- upper lateral incisors erupt (9+/-2 months). </a:t>
            </a:r>
            <a:endParaRPr lang="en-US" dirty="0"/>
          </a:p>
          <a:p>
            <a:r>
              <a:rPr lang="en-IN" b="1" dirty="0"/>
              <a:t>MOTOR DEVELOPMENT</a:t>
            </a:r>
            <a:endParaRPr lang="en-US" dirty="0"/>
          </a:p>
          <a:p>
            <a:r>
              <a:rPr lang="en-IN" b="1" dirty="0"/>
              <a:t>GROSS MOTOR</a:t>
            </a:r>
            <a:endParaRPr lang="en-US" dirty="0"/>
          </a:p>
          <a:p>
            <a:pPr lvl="0"/>
            <a:r>
              <a:rPr lang="en-IN" dirty="0"/>
              <a:t>Raises to a sitting position alone with good coordination.</a:t>
            </a:r>
            <a:endParaRPr lang="en-US" dirty="0"/>
          </a:p>
          <a:p>
            <a:pPr lvl="0"/>
            <a:r>
              <a:rPr lang="en-IN" dirty="0"/>
              <a:t>Sits steadily for longer period of time.</a:t>
            </a:r>
            <a:endParaRPr lang="en-US" dirty="0"/>
          </a:p>
          <a:p>
            <a:pPr lvl="0"/>
            <a:r>
              <a:rPr lang="en-IN" dirty="0"/>
              <a:t>Recovers balance when leaning forward, but not sideways.</a:t>
            </a:r>
            <a:endParaRPr lang="en-US" dirty="0"/>
          </a:p>
          <a:p>
            <a:pPr lvl="0"/>
            <a:r>
              <a:rPr lang="en-IN" dirty="0"/>
              <a:t>Craws instead of hitching, when crawling the infant is prone, the abdomen touches the floor, the head and solders are supported by the Elbows. The body is pulled along by the movement of the arms while leg movements may resemble swimming or kicking motions.</a:t>
            </a:r>
            <a:endParaRPr lang="en-US" dirty="0"/>
          </a:p>
          <a:p>
            <a:pPr lvl="0"/>
            <a:r>
              <a:rPr lang="en-IN" dirty="0"/>
              <a:t>Creeping- thins is a more advanced type of locomotion than crawling the trunk is carried above the floor, but parallel to it, the infant uses both hands and knees in moving forward.</a:t>
            </a:r>
            <a:endParaRPr lang="en-US" dirty="0"/>
          </a:p>
          <a:p>
            <a:pPr lvl="0"/>
            <a:r>
              <a:rPr lang="en-IN" dirty="0"/>
              <a:t>Beginning to pull self to standing position alone while holding on to furniture.</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228600"/>
            <a:ext cx="8305800" cy="6629400"/>
          </a:xfrm>
        </p:spPr>
        <p:txBody>
          <a:bodyPr>
            <a:normAutofit fontScale="85000" lnSpcReduction="10000"/>
          </a:bodyPr>
          <a:lstStyle/>
          <a:p>
            <a:r>
              <a:rPr lang="en-IN" b="1" dirty="0"/>
              <a:t>FINE MOTOR</a:t>
            </a:r>
            <a:endParaRPr lang="en-US" dirty="0"/>
          </a:p>
          <a:p>
            <a:pPr lvl="0"/>
            <a:r>
              <a:rPr lang="en-IN" dirty="0"/>
              <a:t>Bangs two objects together.</a:t>
            </a:r>
            <a:endParaRPr lang="en-US" dirty="0"/>
          </a:p>
          <a:p>
            <a:pPr lvl="0"/>
            <a:r>
              <a:rPr lang="en-IN" dirty="0"/>
              <a:t>Pokes objects with fingers.</a:t>
            </a:r>
            <a:endParaRPr lang="en-US" dirty="0"/>
          </a:p>
          <a:p>
            <a:pPr lvl="0"/>
            <a:r>
              <a:rPr lang="en-IN" dirty="0"/>
              <a:t>Uses thumb and index finger in early pincer grasp.</a:t>
            </a:r>
            <a:endParaRPr lang="en-US" dirty="0"/>
          </a:p>
          <a:p>
            <a:pPr lvl="0"/>
            <a:r>
              <a:rPr lang="en-IN" dirty="0"/>
              <a:t>Has preference for the use of one dominant hand.</a:t>
            </a:r>
            <a:endParaRPr lang="en-US" dirty="0"/>
          </a:p>
          <a:p>
            <a:pPr lvl="0"/>
            <a:r>
              <a:rPr lang="en-IN" dirty="0"/>
              <a:t>Holds own bottle with good hand-mouth coordination. Puts nipple in add withdraws it from mouth at will.</a:t>
            </a:r>
            <a:endParaRPr lang="en-US" dirty="0"/>
          </a:p>
          <a:p>
            <a:pPr lvl="0"/>
            <a:r>
              <a:rPr lang="en-IN" dirty="0"/>
              <a:t>Drinks from cup with some spilling (9-12 months).</a:t>
            </a:r>
            <a:endParaRPr lang="en-US" dirty="0"/>
          </a:p>
          <a:p>
            <a:pPr lvl="0"/>
            <a:r>
              <a:rPr lang="en-IN" dirty="0"/>
              <a:t>Attempt to use </a:t>
            </a:r>
            <a:r>
              <a:rPr lang="en-IN"/>
              <a:t>a Spoon </a:t>
            </a:r>
            <a:r>
              <a:rPr lang="en-IN" dirty="0"/>
              <a:t>but spills contents.</a:t>
            </a:r>
            <a:endParaRPr lang="en-US" dirty="0"/>
          </a:p>
          <a:p>
            <a:pPr>
              <a:buNone/>
            </a:pPr>
            <a:endParaRPr lang="en-US" dirty="0"/>
          </a:p>
          <a:p>
            <a:r>
              <a:rPr lang="en-IN" b="1" dirty="0"/>
              <a:t>SENSORY DEVELOPMENT</a:t>
            </a:r>
            <a:endParaRPr lang="en-US" dirty="0"/>
          </a:p>
          <a:p>
            <a:pPr lvl="0"/>
            <a:r>
              <a:rPr lang="en-IN" dirty="0"/>
              <a:t>Head turns directly to source of sound.</a:t>
            </a:r>
            <a:endParaRPr lang="en-US" dirty="0"/>
          </a:p>
          <a:p>
            <a:pPr lvl="0"/>
            <a:r>
              <a:rPr lang="en-IN" dirty="0"/>
              <a:t>Increased depth perception.</a:t>
            </a:r>
            <a:endParaRPr lang="en-US" dirty="0"/>
          </a:p>
          <a:p>
            <a:pPr lvl="0"/>
            <a:r>
              <a:rPr lang="en-IN" dirty="0"/>
              <a:t>Recognizes by looking or moving toward familiar object when named.</a:t>
            </a:r>
            <a:endParaRPr lang="en-US" dirty="0"/>
          </a:p>
          <a:p>
            <a:pPr lvl="0"/>
            <a:r>
              <a:rPr lang="en-IN" dirty="0"/>
              <a:t>Able to follow objects through transition from one place to another.</a:t>
            </a:r>
            <a:endParaRPr lang="en-US" dirty="0"/>
          </a:p>
          <a:p>
            <a:pPr>
              <a:buNone/>
            </a:pPr>
            <a:r>
              <a:rPr lang="en-US" b="1" dirty="0"/>
              <a:t> </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304800"/>
            <a:ext cx="8915400" cy="6553200"/>
          </a:xfrm>
        </p:spPr>
        <p:txBody>
          <a:bodyPr>
            <a:normAutofit fontScale="92500" lnSpcReduction="20000"/>
          </a:bodyPr>
          <a:lstStyle/>
          <a:p>
            <a:pPr fontAlgn="base"/>
            <a:r>
              <a:rPr lang="en-US" b="1" dirty="0"/>
              <a:t>10- 12-month .</a:t>
            </a:r>
            <a:endParaRPr lang="en-US" dirty="0"/>
          </a:p>
          <a:p>
            <a:pPr fontAlgn="base"/>
            <a:r>
              <a:rPr lang="en-US" b="1" dirty="0"/>
              <a:t>Weight</a:t>
            </a:r>
            <a:r>
              <a:rPr lang="en-US" dirty="0"/>
              <a:t>: average gain of about 13 ounces each month, birth weight is doubled at approximately 4 to 5 months and tripled at one year</a:t>
            </a:r>
            <a:br>
              <a:rPr lang="en-US" dirty="0"/>
            </a:br>
            <a:r>
              <a:rPr lang="en-US" dirty="0"/>
              <a:t>•    </a:t>
            </a:r>
            <a:r>
              <a:rPr lang="en-US" b="1" dirty="0"/>
              <a:t>Height</a:t>
            </a:r>
            <a:r>
              <a:rPr lang="en-US" dirty="0"/>
              <a:t>: average growth of just over 1/2 inch each month with most infants growing 10 inches in the first year.</a:t>
            </a:r>
            <a:br>
              <a:rPr lang="en-US" dirty="0"/>
            </a:br>
            <a:r>
              <a:rPr lang="en-US" dirty="0"/>
              <a:t>•    </a:t>
            </a:r>
            <a:r>
              <a:rPr lang="en-US" b="1" dirty="0"/>
              <a:t>Head size</a:t>
            </a:r>
            <a:r>
              <a:rPr lang="en-US" dirty="0"/>
              <a:t>: average growth of about 1/2 inch each month</a:t>
            </a:r>
          </a:p>
          <a:p>
            <a:pPr lvl="0" fontAlgn="base"/>
            <a:r>
              <a:rPr lang="en-US" dirty="0"/>
              <a:t>Be 3 times their birth weight</a:t>
            </a:r>
          </a:p>
          <a:p>
            <a:pPr lvl="0" fontAlgn="base"/>
            <a:r>
              <a:rPr lang="en-US" dirty="0"/>
              <a:t>Grow to a height of 50% over birth length</a:t>
            </a:r>
          </a:p>
          <a:p>
            <a:pPr lvl="0" fontAlgn="base"/>
            <a:r>
              <a:rPr lang="en-US" dirty="0"/>
              <a:t>Have a </a:t>
            </a:r>
            <a:r>
              <a:rPr lang="en-US" u="sng" dirty="0">
                <a:hlinkClick r:id="rId2"/>
              </a:rPr>
              <a:t>head circumference</a:t>
            </a:r>
            <a:r>
              <a:rPr lang="en-US" dirty="0"/>
              <a:t> equal to that of their chest</a:t>
            </a:r>
          </a:p>
          <a:p>
            <a:pPr lvl="0" fontAlgn="base"/>
            <a:r>
              <a:rPr lang="en-US" dirty="0"/>
              <a:t>Have 1 to 8 teeth</a:t>
            </a:r>
          </a:p>
          <a:p>
            <a:pPr lvl="0" fontAlgn="base"/>
            <a:r>
              <a:rPr lang="en-US" dirty="0"/>
              <a:t>Stand without holding on to anything</a:t>
            </a:r>
          </a:p>
          <a:p>
            <a:pPr lvl="0" fontAlgn="base"/>
            <a:r>
              <a:rPr lang="en-US" dirty="0"/>
              <a:t>Walk alone or when holding one hand</a:t>
            </a:r>
          </a:p>
          <a:p>
            <a:pPr lvl="0" fontAlgn="base"/>
            <a:r>
              <a:rPr lang="en-US" dirty="0"/>
              <a:t>Sit down without help</a:t>
            </a:r>
          </a:p>
          <a:p>
            <a:pPr lvl="0" fontAlgn="base"/>
            <a:r>
              <a:rPr lang="en-US" dirty="0"/>
              <a:t>Bang 2 blocks together</a:t>
            </a:r>
          </a:p>
          <a:p>
            <a:pPr lvl="0" fontAlgn="base"/>
            <a:r>
              <a:rPr lang="en-US" dirty="0"/>
              <a:t>Turn through the pages of a book by flipping many pages at a time</a:t>
            </a:r>
          </a:p>
          <a:p>
            <a:pPr lvl="0" fontAlgn="base"/>
            <a:r>
              <a:rPr lang="en-US" dirty="0"/>
              <a:t>Pick up a small object using the tip of their thumb and index finger</a:t>
            </a:r>
          </a:p>
          <a:p>
            <a:pPr lvl="0" fontAlgn="base"/>
            <a:r>
              <a:rPr lang="en-US" dirty="0"/>
              <a:t>Sleep 8 to 10 hours a night and take 1 to 2 naps during the day</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228600"/>
            <a:ext cx="8991600" cy="6477000"/>
          </a:xfrm>
        </p:spPr>
        <p:txBody>
          <a:bodyPr>
            <a:normAutofit fontScale="77500" lnSpcReduction="20000"/>
          </a:bodyPr>
          <a:lstStyle/>
          <a:p>
            <a:pPr fontAlgn="base"/>
            <a:r>
              <a:rPr lang="en-US" b="1" dirty="0"/>
              <a:t>SENSORY AND COGNITIVE DEVELOPMENT</a:t>
            </a:r>
            <a:endParaRPr lang="en-US" dirty="0"/>
          </a:p>
          <a:p>
            <a:pPr fontAlgn="base"/>
            <a:r>
              <a:rPr lang="en-US" dirty="0"/>
              <a:t>The typical 12-month-old:</a:t>
            </a:r>
          </a:p>
          <a:p>
            <a:pPr lvl="0" fontAlgn="base"/>
            <a:r>
              <a:rPr lang="en-US" dirty="0"/>
              <a:t>Begins pretend play (such as pretending to drink from a cup)</a:t>
            </a:r>
          </a:p>
          <a:p>
            <a:pPr lvl="0" fontAlgn="base"/>
            <a:r>
              <a:rPr lang="en-US" dirty="0"/>
              <a:t>Follows a fast moving object</a:t>
            </a:r>
          </a:p>
          <a:p>
            <a:pPr lvl="0" fontAlgn="base"/>
            <a:r>
              <a:rPr lang="en-US" dirty="0"/>
              <a:t>Responds to their name</a:t>
            </a:r>
          </a:p>
          <a:p>
            <a:pPr lvl="0" fontAlgn="base"/>
            <a:r>
              <a:rPr lang="en-US" dirty="0"/>
              <a:t>Can say momma, papa, and at least 1 or 2 other words</a:t>
            </a:r>
          </a:p>
          <a:p>
            <a:pPr lvl="0" fontAlgn="base"/>
            <a:r>
              <a:rPr lang="en-US" dirty="0"/>
              <a:t>Understands simple commands</a:t>
            </a:r>
          </a:p>
          <a:p>
            <a:pPr lvl="0" fontAlgn="base"/>
            <a:r>
              <a:rPr lang="en-US" dirty="0"/>
              <a:t>Tries to imitate animal sounds</a:t>
            </a:r>
          </a:p>
          <a:p>
            <a:pPr lvl="0" fontAlgn="base"/>
            <a:r>
              <a:rPr lang="en-US" dirty="0"/>
              <a:t>Connects names with objects</a:t>
            </a:r>
          </a:p>
          <a:p>
            <a:pPr lvl="0" fontAlgn="base"/>
            <a:r>
              <a:rPr lang="en-US" dirty="0"/>
              <a:t>Understands that objects continue to exist, even when they can't be seen</a:t>
            </a:r>
          </a:p>
          <a:p>
            <a:pPr lvl="0" fontAlgn="base"/>
            <a:r>
              <a:rPr lang="en-US" dirty="0"/>
              <a:t>Participates in getting dressed (raises arms)</a:t>
            </a:r>
          </a:p>
          <a:p>
            <a:pPr lvl="0" fontAlgn="base"/>
            <a:r>
              <a:rPr lang="en-US" dirty="0"/>
              <a:t>Plays simple back and forth games (ball game)</a:t>
            </a:r>
          </a:p>
          <a:p>
            <a:pPr lvl="0" fontAlgn="base"/>
            <a:r>
              <a:rPr lang="en-US" dirty="0"/>
              <a:t>Points to objects with the index finger</a:t>
            </a:r>
          </a:p>
          <a:p>
            <a:pPr lvl="0" fontAlgn="base"/>
            <a:r>
              <a:rPr lang="en-US" dirty="0"/>
              <a:t>Waves goodbye</a:t>
            </a:r>
          </a:p>
          <a:p>
            <a:pPr lvl="0" fontAlgn="base"/>
            <a:r>
              <a:rPr lang="en-US" dirty="0"/>
              <a:t>May develop an attachment to a toy or object</a:t>
            </a:r>
          </a:p>
          <a:p>
            <a:pPr lvl="0" fontAlgn="base"/>
            <a:r>
              <a:rPr lang="en-US" dirty="0"/>
              <a:t>Experiences </a:t>
            </a:r>
            <a:r>
              <a:rPr lang="en-US" u="sng" dirty="0">
                <a:hlinkClick r:id="rId2"/>
              </a:rPr>
              <a:t>separation anxiety</a:t>
            </a:r>
            <a:r>
              <a:rPr lang="en-US" dirty="0"/>
              <a:t> and may cling to parents</a:t>
            </a:r>
          </a:p>
          <a:p>
            <a:pPr lvl="0" fontAlgn="base"/>
            <a:r>
              <a:rPr lang="en-US" dirty="0"/>
              <a:t>May make brief journeys away from parents to explore in familiar settings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52400"/>
            <a:ext cx="8458200" cy="6705600"/>
          </a:xfrm>
        </p:spPr>
        <p:txBody>
          <a:bodyPr>
            <a:normAutofit fontScale="85000" lnSpcReduction="20000"/>
          </a:bodyPr>
          <a:lstStyle/>
          <a:p>
            <a:r>
              <a:rPr lang="en-US" b="1" dirty="0"/>
              <a:t>Milestones</a:t>
            </a:r>
            <a:endParaRPr lang="en-US" dirty="0"/>
          </a:p>
          <a:p>
            <a:pPr lvl="0"/>
            <a:r>
              <a:rPr lang="en-US" dirty="0"/>
              <a:t>Enjoys listening to songs</a:t>
            </a:r>
          </a:p>
          <a:p>
            <a:pPr lvl="0"/>
            <a:r>
              <a:rPr lang="en-US" dirty="0"/>
              <a:t>Explores toys with hands, fingers, and mouth</a:t>
            </a:r>
          </a:p>
          <a:p>
            <a:pPr lvl="0"/>
            <a:r>
              <a:rPr lang="en-US" dirty="0"/>
              <a:t>Crawls to or away from objects baby sees in the distance</a:t>
            </a:r>
          </a:p>
          <a:p>
            <a:pPr>
              <a:buNone/>
            </a:pPr>
            <a:r>
              <a:rPr lang="en-US" dirty="0"/>
              <a:t> </a:t>
            </a:r>
          </a:p>
          <a:p>
            <a:r>
              <a:rPr lang="en-US" b="1" dirty="0"/>
              <a:t>communication</a:t>
            </a:r>
            <a:endParaRPr lang="en-US" dirty="0"/>
          </a:p>
          <a:p>
            <a:pPr lvl="0"/>
            <a:r>
              <a:rPr lang="en-US" dirty="0"/>
              <a:t>Meaningfully uses “mama” or “dada”</a:t>
            </a:r>
          </a:p>
          <a:p>
            <a:pPr lvl="0"/>
            <a:r>
              <a:rPr lang="en-US" dirty="0"/>
              <a:t>Responds to simple directions, e.g. “Come here”</a:t>
            </a:r>
          </a:p>
          <a:p>
            <a:pPr lvl="0"/>
            <a:r>
              <a:rPr lang="en-US" dirty="0"/>
              <a:t>Produces long strings of gibberish (jargoning) in social communication</a:t>
            </a:r>
          </a:p>
          <a:p>
            <a:pPr lvl="0"/>
            <a:r>
              <a:rPr lang="en-US" dirty="0"/>
              <a:t>Says one or two words</a:t>
            </a:r>
          </a:p>
          <a:p>
            <a:pPr lvl="0"/>
            <a:r>
              <a:rPr lang="en-US" dirty="0"/>
              <a:t>Imitates speech sounds</a:t>
            </a:r>
          </a:p>
          <a:p>
            <a:pPr lvl="0"/>
            <a:r>
              <a:rPr lang="en-US" dirty="0"/>
              <a:t>Babbling has sounds and rhythms of speech</a:t>
            </a:r>
          </a:p>
          <a:p>
            <a:pPr lvl="0"/>
            <a:r>
              <a:rPr lang="en-US" dirty="0"/>
              <a:t>Pays attention to where you are looking and pointing</a:t>
            </a:r>
          </a:p>
          <a:p>
            <a:pPr lvl="0"/>
            <a:r>
              <a:rPr lang="en-US" dirty="0"/>
              <a:t>Responds to “no”</a:t>
            </a:r>
          </a:p>
          <a:p>
            <a:pPr lvl="0"/>
            <a:r>
              <a:rPr lang="en-US" dirty="0"/>
              <a:t>Begins using hand movements to communicate wants and needs, e.g. reaches to be picked up</a:t>
            </a:r>
          </a:p>
          <a:p>
            <a:pPr lvl="0" fontAlgn="t"/>
            <a:r>
              <a:rPr lang="en-US" dirty="0"/>
              <a:t>Is interested in interacting with others, e.g. peek a boo</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304800"/>
            <a:ext cx="8305800" cy="6172200"/>
          </a:xfrm>
        </p:spPr>
        <p:txBody>
          <a:bodyPr/>
          <a:lstStyle/>
          <a:p>
            <a:r>
              <a:rPr lang="en-US" dirty="0"/>
              <a:t> </a:t>
            </a:r>
            <a:r>
              <a:rPr lang="en-US" b="1" dirty="0"/>
              <a:t>PLAY AND SOCIAL SKILL</a:t>
            </a:r>
            <a:endParaRPr lang="en-US" dirty="0"/>
          </a:p>
          <a:p>
            <a:pPr lvl="0" fontAlgn="t"/>
            <a:r>
              <a:rPr lang="en-US" dirty="0"/>
              <a:t>Maintains eye contact with people during playful interactions</a:t>
            </a:r>
          </a:p>
          <a:p>
            <a:pPr lvl="0" fontAlgn="t"/>
            <a:r>
              <a:rPr lang="en-US" dirty="0"/>
              <a:t>Raises hands to be picked up</a:t>
            </a:r>
          </a:p>
          <a:p>
            <a:pPr lvl="0" fontAlgn="t"/>
            <a:r>
              <a:rPr lang="en-US" dirty="0"/>
              <a:t>Turns head in response to name being called</a:t>
            </a:r>
          </a:p>
          <a:p>
            <a:pPr lvl="0" fontAlgn="t"/>
            <a:r>
              <a:rPr lang="en-US" dirty="0"/>
              <a:t>Points to objects of interest by 12 months</a:t>
            </a:r>
          </a:p>
          <a:p>
            <a:pPr lvl="0" fontAlgn="t"/>
            <a:r>
              <a:rPr lang="en-US" dirty="0"/>
              <a:t>Enjoys playing with toys of varied textures</a:t>
            </a:r>
          </a:p>
          <a:p>
            <a:pPr lvl="0" fontAlgn="t"/>
            <a:r>
              <a:rPr lang="en-US" dirty="0"/>
              <a:t>Enjoys playing and banging musical toys</a:t>
            </a:r>
          </a:p>
          <a:p>
            <a:pPr lvl="0" fontAlgn="t"/>
            <a:r>
              <a:rPr lang="en-US" dirty="0"/>
              <a:t>Enjoys various types of movement, such as being gently swung in the air by parents</a:t>
            </a:r>
          </a:p>
          <a:p>
            <a:pPr lvl="0" fontAlgn="t"/>
            <a:r>
              <a:rPr lang="en-US" dirty="0"/>
              <a:t>Frequently explores the environment when placed on floor</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33400"/>
            <a:ext cx="7772400" cy="1143000"/>
          </a:xfrm>
          <a:ln>
            <a:solidFill>
              <a:schemeClr val="accent1"/>
            </a:solidFill>
          </a:ln>
        </p:spPr>
        <p:txBody>
          <a:bodyPr>
            <a:normAutofit fontScale="90000"/>
          </a:bodyPr>
          <a:lstStyle/>
          <a:p>
            <a:r>
              <a:rPr lang="en-US" dirty="0"/>
              <a:t>GROWTH AND DEVELOPMENT </a:t>
            </a:r>
            <a:br>
              <a:rPr lang="en-US" dirty="0"/>
            </a:br>
            <a:r>
              <a:rPr lang="en-US" dirty="0"/>
              <a:t>FROM 7</a:t>
            </a:r>
            <a:r>
              <a:rPr lang="en-US" baseline="30000" dirty="0"/>
              <a:t>TH</a:t>
            </a:r>
            <a:r>
              <a:rPr lang="en-US" dirty="0"/>
              <a:t> MONTH TO 12</a:t>
            </a:r>
            <a:r>
              <a:rPr lang="en-US" baseline="30000" dirty="0"/>
              <a:t>TH</a:t>
            </a:r>
            <a:r>
              <a:rPr lang="en-US" dirty="0"/>
              <a:t> MONTH</a:t>
            </a:r>
          </a:p>
        </p:txBody>
      </p:sp>
      <p:sp>
        <p:nvSpPr>
          <p:cNvPr id="3" name="Title 3"/>
          <p:cNvSpPr txBox="1">
            <a:spLocks/>
          </p:cNvSpPr>
          <p:nvPr/>
        </p:nvSpPr>
        <p:spPr>
          <a:xfrm>
            <a:off x="4343400" y="5334000"/>
            <a:ext cx="4495800" cy="1143000"/>
          </a:xfrm>
          <a:prstGeom prst="rect">
            <a:avLst/>
          </a:prstGeom>
        </p:spPr>
        <p:txBody>
          <a:bodyPr bIns="91440" anchor="b" anchorCtr="0">
            <a:normAutofit fontScale="6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tx2"/>
                </a:solidFill>
                <a:latin typeface="+mj-lt"/>
                <a:ea typeface="+mj-ea"/>
                <a:cs typeface="+mj-cs"/>
              </a:rPr>
              <a:t>MRS.SURBHI ROYNA KEHARI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2"/>
                </a:solidFill>
                <a:effectLst/>
                <a:uLnTx/>
                <a:uFillTx/>
                <a:latin typeface="+mj-lt"/>
                <a:ea typeface="+mj-ea"/>
                <a:cs typeface="+mj-cs"/>
              </a:rPr>
              <a:t>PROFESSOR</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chemeClr val="tx2"/>
                </a:solidFill>
                <a:latin typeface="+mj-lt"/>
                <a:ea typeface="+mj-ea"/>
                <a:cs typeface="+mj-cs"/>
              </a:rPr>
              <a:t>JINSAR</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381000"/>
            <a:ext cx="8305800" cy="6248400"/>
          </a:xfrm>
        </p:spPr>
        <p:txBody>
          <a:bodyPr>
            <a:normAutofit lnSpcReduction="10000"/>
          </a:bodyPr>
          <a:lstStyle/>
          <a:p>
            <a:pPr fontAlgn="base"/>
            <a:r>
              <a:rPr lang="en-US" b="1" dirty="0"/>
              <a:t>PLAY</a:t>
            </a:r>
            <a:endParaRPr lang="en-US" dirty="0"/>
          </a:p>
          <a:p>
            <a:pPr fontAlgn="base"/>
            <a:r>
              <a:rPr lang="en-US" dirty="0"/>
              <a:t>You can help your 12-month-old develop skills through play:</a:t>
            </a:r>
          </a:p>
          <a:p>
            <a:pPr lvl="0" fontAlgn="base"/>
            <a:r>
              <a:rPr lang="en-US" dirty="0"/>
              <a:t>Provide picture books.</a:t>
            </a:r>
          </a:p>
          <a:p>
            <a:pPr lvl="0" fontAlgn="base"/>
            <a:r>
              <a:rPr lang="en-US" dirty="0"/>
              <a:t>Provide different stimuli, such as going to the mall or zoo.</a:t>
            </a:r>
          </a:p>
          <a:p>
            <a:pPr lvl="0" fontAlgn="base"/>
            <a:r>
              <a:rPr lang="en-US" dirty="0"/>
              <a:t>Play ball.</a:t>
            </a:r>
          </a:p>
          <a:p>
            <a:pPr lvl="0" fontAlgn="base"/>
            <a:r>
              <a:rPr lang="en-US" dirty="0"/>
              <a:t>Build vocabulary by reading and naming people and objects in the environment.</a:t>
            </a:r>
          </a:p>
          <a:p>
            <a:pPr lvl="0" fontAlgn="base"/>
            <a:r>
              <a:rPr lang="en-US" dirty="0"/>
              <a:t>Teach hot and cold through play.</a:t>
            </a:r>
          </a:p>
          <a:p>
            <a:pPr lvl="0" fontAlgn="base"/>
            <a:r>
              <a:rPr lang="en-US" dirty="0"/>
              <a:t>Provide large toys that can be pushed to encourage walking.</a:t>
            </a:r>
          </a:p>
          <a:p>
            <a:pPr lvl="0" fontAlgn="base"/>
            <a:r>
              <a:rPr lang="en-US" dirty="0"/>
              <a:t>Sing songs.</a:t>
            </a:r>
          </a:p>
          <a:p>
            <a:pPr lvl="0" fontAlgn="base"/>
            <a:r>
              <a:rPr lang="en-US" dirty="0"/>
              <a:t>Have a play date with a child of a similar age.</a:t>
            </a:r>
          </a:p>
          <a:p>
            <a:pPr lvl="0" fontAlgn="base"/>
            <a:r>
              <a:rPr lang="en-US" dirty="0"/>
              <a:t>Avoid television and other screen time until age 2.</a:t>
            </a:r>
          </a:p>
          <a:p>
            <a:pPr lvl="0" fontAlgn="base"/>
            <a:r>
              <a:rPr lang="en-US" dirty="0"/>
              <a:t>Try using a transitional object to help with separation anxiety.</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304800"/>
            <a:ext cx="8458200" cy="6324600"/>
          </a:xfrm>
        </p:spPr>
        <p:txBody>
          <a:bodyPr>
            <a:normAutofit fontScale="92500" lnSpcReduction="10000"/>
          </a:bodyPr>
          <a:lstStyle/>
          <a:p>
            <a:pPr fontAlgn="base">
              <a:buNone/>
            </a:pPr>
            <a:r>
              <a:rPr lang="en-US" b="1" dirty="0"/>
              <a:t> </a:t>
            </a:r>
            <a:endParaRPr lang="en-US" dirty="0"/>
          </a:p>
          <a:p>
            <a:pPr fontAlgn="base"/>
            <a:r>
              <a:rPr lang="en-US" b="1" dirty="0"/>
              <a:t>Conclusion</a:t>
            </a:r>
            <a:r>
              <a:rPr lang="en-US" dirty="0"/>
              <a:t> </a:t>
            </a:r>
          </a:p>
          <a:p>
            <a:pPr fontAlgn="base"/>
            <a:r>
              <a:rPr lang="en-US" dirty="0"/>
              <a:t>The development of an infant and young child can be quite complex. Every child is born into a distinct atmosphere and the child must then learn to adjust and adapt to this atmosphere. Some children may be at a disadvantage because of a lack of involvement and attention from parents or caregivers. Every parent has their own parenting style, which can have a </a:t>
            </a:r>
            <a:r>
              <a:rPr lang="en-US"/>
              <a:t>substantial and </a:t>
            </a:r>
            <a:r>
              <a:rPr lang="en-US" dirty="0"/>
              <a:t>lasting impression on the child’s development. As the child begins pre-school or kindergarten, he or she must once again learn to adapt to a new environment apart from their home lives. Within this educational atmosphere children continue to develop socially and cognitively as they begin to interact with classmates and peers on a regular basis. No two children develop in the same way. Varying parenting styles, family values, home environments, and educational environments can have an influence on how a child grows and develops between infancy and early childhood.</a:t>
            </a:r>
          </a:p>
          <a:p>
            <a:pPr fontAlgn="base">
              <a:buNone/>
            </a:pPr>
            <a:r>
              <a:rPr lang="en-US" dirty="0"/>
              <a:t>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274638"/>
            <a:ext cx="8534400" cy="6583362"/>
          </a:xfrm>
          <a:prstGeom prst="rect">
            <a:avLst/>
          </a:prstGeom>
        </p:spPr>
        <p:txBody>
          <a:bodyPr vert="horz" anchor="ctr">
            <a:normAutofit/>
          </a:bodyPr>
          <a:lstStyle/>
          <a:p>
            <a:r>
              <a:rPr lang="en-IN" sz="1800" dirty="0"/>
              <a:t> </a:t>
            </a:r>
            <a:br>
              <a:rPr lang="en-US" sz="1800" dirty="0"/>
            </a:br>
            <a:r>
              <a:rPr lang="en-IN" sz="2400" b="1" dirty="0">
                <a:solidFill>
                  <a:schemeClr val="tx1"/>
                </a:solidFill>
                <a:latin typeface="Times New Roman" pitchFamily="18" charset="0"/>
                <a:cs typeface="Times New Roman" pitchFamily="18" charset="0"/>
              </a:rPr>
              <a:t>7 MONTHS</a:t>
            </a:r>
            <a:br>
              <a:rPr lang="en-US" sz="2400" dirty="0">
                <a:solidFill>
                  <a:schemeClr val="tx1"/>
                </a:solidFill>
                <a:latin typeface="Times New Roman" pitchFamily="18" charset="0"/>
                <a:cs typeface="Times New Roman" pitchFamily="18" charset="0"/>
              </a:rPr>
            </a:br>
            <a:r>
              <a:rPr lang="en-IN" sz="2400" b="1" dirty="0">
                <a:solidFill>
                  <a:schemeClr val="tx1"/>
                </a:solidFill>
                <a:latin typeface="Times New Roman" pitchFamily="18" charset="0"/>
                <a:cs typeface="Times New Roman" pitchFamily="18" charset="0"/>
              </a:rPr>
              <a:t> </a:t>
            </a:r>
            <a:br>
              <a:rPr lang="en-US" sz="2400" dirty="0">
                <a:solidFill>
                  <a:schemeClr val="tx1"/>
                </a:solidFill>
                <a:latin typeface="Times New Roman" pitchFamily="18" charset="0"/>
                <a:cs typeface="Times New Roman" pitchFamily="18" charset="0"/>
              </a:rPr>
            </a:br>
            <a:r>
              <a:rPr lang="en-IN" sz="2400" b="1" dirty="0">
                <a:solidFill>
                  <a:schemeClr val="tx1"/>
                </a:solidFill>
                <a:latin typeface="Times New Roman" pitchFamily="18" charset="0"/>
                <a:cs typeface="Times New Roman" pitchFamily="18" charset="0"/>
              </a:rPr>
              <a:t>PHYSICAL OR BIOLOGIC DEVELOPMENT</a:t>
            </a:r>
            <a:br>
              <a:rPr lang="en-US" sz="2400" dirty="0">
                <a:solidFill>
                  <a:schemeClr val="tx1"/>
                </a:solidFill>
                <a:latin typeface="Times New Roman" pitchFamily="18" charset="0"/>
                <a:cs typeface="Times New Roman" pitchFamily="18" charset="0"/>
              </a:rPr>
            </a:br>
            <a:r>
              <a:rPr lang="en-IN" sz="2400" b="1" dirty="0">
                <a:solidFill>
                  <a:schemeClr val="tx1"/>
                </a:solidFill>
                <a:latin typeface="Times New Roman" pitchFamily="18" charset="0"/>
                <a:cs typeface="Times New Roman" pitchFamily="18" charset="0"/>
              </a:rPr>
              <a:t>REFLEXES</a:t>
            </a:r>
            <a:br>
              <a:rPr lang="en-US" sz="2400" dirty="0">
                <a:solidFill>
                  <a:schemeClr val="tx1"/>
                </a:solidFill>
                <a:latin typeface="Times New Roman" pitchFamily="18" charset="0"/>
                <a:cs typeface="Times New Roman" pitchFamily="18" charset="0"/>
              </a:rPr>
            </a:br>
            <a:r>
              <a:rPr lang="en-IN" sz="2400" dirty="0">
                <a:solidFill>
                  <a:schemeClr val="tx1"/>
                </a:solidFill>
                <a:latin typeface="Times New Roman" pitchFamily="18" charset="0"/>
                <a:cs typeface="Times New Roman" pitchFamily="18" charset="0"/>
              </a:rPr>
              <a:t>Sucking and rooting reflexes disappear at 7-8 months when asleep.</a:t>
            </a:r>
            <a:br>
              <a:rPr lang="en-US" sz="2400" dirty="0">
                <a:solidFill>
                  <a:schemeClr val="tx1"/>
                </a:solidFill>
                <a:latin typeface="Times New Roman" pitchFamily="18" charset="0"/>
                <a:cs typeface="Times New Roman" pitchFamily="18" charset="0"/>
              </a:rPr>
            </a:br>
            <a:r>
              <a:rPr lang="en-IN" sz="2400" dirty="0">
                <a:solidFill>
                  <a:schemeClr val="tx1"/>
                </a:solidFill>
                <a:latin typeface="Times New Roman" pitchFamily="18" charset="0"/>
                <a:cs typeface="Times New Roman" pitchFamily="18" charset="0"/>
              </a:rPr>
              <a:t>Parachute reflex appears between 7 to 9 months. An infant suspended in a horizontal prone position and lowered suddenly will extend the hands forward to provide protection from falling. This reflex continues indefinitely.</a:t>
            </a:r>
            <a:br>
              <a:rPr lang="en-US" sz="2400" dirty="0">
                <a:solidFill>
                  <a:schemeClr val="tx1"/>
                </a:solidFill>
                <a:latin typeface="Times New Roman" pitchFamily="18" charset="0"/>
                <a:cs typeface="Times New Roman" pitchFamily="18" charset="0"/>
              </a:rPr>
            </a:br>
            <a:r>
              <a:rPr lang="en-IN" sz="2400" dirty="0">
                <a:solidFill>
                  <a:schemeClr val="tx1"/>
                </a:solidFill>
                <a:latin typeface="Times New Roman" pitchFamily="18" charset="0"/>
                <a:cs typeface="Times New Roman" pitchFamily="18" charset="0"/>
              </a:rPr>
              <a:t> </a:t>
            </a:r>
            <a:br>
              <a:rPr lang="en-US" sz="2400" dirty="0">
                <a:solidFill>
                  <a:schemeClr val="tx1"/>
                </a:solidFill>
                <a:latin typeface="Times New Roman" pitchFamily="18" charset="0"/>
                <a:cs typeface="Times New Roman" pitchFamily="18" charset="0"/>
              </a:rPr>
            </a:br>
            <a:r>
              <a:rPr lang="en-IN" sz="2400" b="1" dirty="0">
                <a:solidFill>
                  <a:schemeClr val="tx1"/>
                </a:solidFill>
                <a:latin typeface="Times New Roman" pitchFamily="18" charset="0"/>
                <a:cs typeface="Times New Roman" pitchFamily="18" charset="0"/>
              </a:rPr>
              <a:t>TEETHING</a:t>
            </a:r>
            <a:br>
              <a:rPr lang="en-US" sz="2400" dirty="0">
                <a:solidFill>
                  <a:schemeClr val="tx1"/>
                </a:solidFill>
                <a:latin typeface="Times New Roman" pitchFamily="18" charset="0"/>
                <a:cs typeface="Times New Roman" pitchFamily="18" charset="0"/>
              </a:rPr>
            </a:br>
            <a:r>
              <a:rPr lang="en-IN" sz="2400" dirty="0">
                <a:solidFill>
                  <a:schemeClr val="tx1"/>
                </a:solidFill>
                <a:latin typeface="Times New Roman" pitchFamily="18" charset="0"/>
                <a:cs typeface="Times New Roman" pitchFamily="18" charset="0"/>
              </a:rPr>
              <a:t>Upper central incisors erupt (7.5+/-2 months)</a:t>
            </a:r>
            <a:br>
              <a:rPr lang="en-US" sz="2400" dirty="0">
                <a:solidFill>
                  <a:schemeClr val="tx1"/>
                </a:solidFill>
                <a:latin typeface="Times New Roman" pitchFamily="18" charset="0"/>
                <a:cs typeface="Times New Roman" pitchFamily="18" charset="0"/>
              </a:rPr>
            </a:br>
            <a:r>
              <a:rPr lang="en-IN" sz="2400" dirty="0">
                <a:solidFill>
                  <a:schemeClr val="tx1"/>
                </a:solidFill>
                <a:latin typeface="Times New Roman" pitchFamily="18" charset="0"/>
                <a:cs typeface="Times New Roman" pitchFamily="18" charset="0"/>
              </a:rPr>
              <a:t>Lower lateral incisors erupts (7 +/-2 months)</a:t>
            </a:r>
            <a:br>
              <a:rPr lang="en-US" sz="2400" dirty="0">
                <a:solidFill>
                  <a:schemeClr val="tx1"/>
                </a:solidFill>
                <a:latin typeface="Times New Roman" pitchFamily="18" charset="0"/>
                <a:cs typeface="Times New Roman" pitchFamily="18" charset="0"/>
              </a:rPr>
            </a:br>
            <a:r>
              <a:rPr lang="en-IN" sz="2400" dirty="0">
                <a:solidFill>
                  <a:schemeClr val="tx1"/>
                </a:solidFill>
                <a:latin typeface="Times New Roman" pitchFamily="18" charset="0"/>
                <a:cs typeface="Times New Roman" pitchFamily="18" charset="0"/>
              </a:rPr>
              <a:t>Ultimate  colds of iris is established.</a:t>
            </a:r>
            <a:br>
              <a:rPr lang="en-US" sz="2400" dirty="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6858000"/>
          </a:xfrm>
        </p:spPr>
        <p:txBody>
          <a:bodyPr>
            <a:normAutofit fontScale="90000"/>
          </a:bodyPr>
          <a:lstStyle/>
          <a:p>
            <a:pPr>
              <a:buFont typeface="Arial" pitchFamily="34" charset="0"/>
              <a:buChar char="•"/>
            </a:pPr>
            <a:r>
              <a:rPr lang="en-IN" sz="2200" b="1" dirty="0">
                <a:solidFill>
                  <a:schemeClr val="tx1"/>
                </a:solidFill>
              </a:rPr>
              <a:t>MOTOR DEVELOPMENT</a:t>
            </a:r>
            <a:br>
              <a:rPr lang="en-US" sz="2200" dirty="0">
                <a:solidFill>
                  <a:schemeClr val="tx1"/>
                </a:solidFill>
              </a:rPr>
            </a:br>
            <a:r>
              <a:rPr lang="en-IN" sz="2200" b="1" dirty="0">
                <a:solidFill>
                  <a:schemeClr val="tx1"/>
                </a:solidFill>
              </a:rPr>
              <a:t> </a:t>
            </a:r>
            <a:br>
              <a:rPr lang="en-US" sz="2200" dirty="0">
                <a:solidFill>
                  <a:schemeClr val="tx1"/>
                </a:solidFill>
              </a:rPr>
            </a:br>
            <a:r>
              <a:rPr lang="en-IN" sz="2200" b="1" dirty="0">
                <a:solidFill>
                  <a:schemeClr val="tx1"/>
                </a:solidFill>
              </a:rPr>
              <a:t>GROSS MOTOR</a:t>
            </a:r>
            <a:br>
              <a:rPr lang="en-US" sz="2200" dirty="0">
                <a:solidFill>
                  <a:schemeClr val="tx1"/>
                </a:solidFill>
              </a:rPr>
            </a:br>
            <a:r>
              <a:rPr lang="en-IN" sz="2200" dirty="0">
                <a:solidFill>
                  <a:schemeClr val="tx1"/>
                </a:solidFill>
              </a:rPr>
              <a:t>Sits alone on hard surface, leaning forward on hands.</a:t>
            </a:r>
            <a:br>
              <a:rPr lang="en-US" sz="2200" dirty="0">
                <a:solidFill>
                  <a:schemeClr val="tx1"/>
                </a:solidFill>
              </a:rPr>
            </a:br>
            <a:r>
              <a:rPr lang="en-IN" sz="2200" dirty="0">
                <a:solidFill>
                  <a:schemeClr val="tx1"/>
                </a:solidFill>
              </a:rPr>
              <a:t>Lifts head as if trying to sit up when supine.</a:t>
            </a:r>
            <a:br>
              <a:rPr lang="en-US" sz="2200" dirty="0">
                <a:solidFill>
                  <a:schemeClr val="tx1"/>
                </a:solidFill>
              </a:rPr>
            </a:br>
            <a:r>
              <a:rPr lang="en-IN" sz="2200" dirty="0">
                <a:solidFill>
                  <a:schemeClr val="tx1"/>
                </a:solidFill>
              </a:rPr>
              <a:t>Control of trunk is more advanced.</a:t>
            </a:r>
            <a:br>
              <a:rPr lang="en-US" sz="2200" dirty="0">
                <a:solidFill>
                  <a:schemeClr val="tx1"/>
                </a:solidFill>
              </a:rPr>
            </a:br>
            <a:r>
              <a:rPr lang="en-IN" sz="2200" dirty="0">
                <a:solidFill>
                  <a:schemeClr val="tx1"/>
                </a:solidFill>
              </a:rPr>
              <a:t>Rolls more easily from back to abdomen.</a:t>
            </a:r>
            <a:br>
              <a:rPr lang="en-US" sz="2200" dirty="0">
                <a:solidFill>
                  <a:schemeClr val="tx1"/>
                </a:solidFill>
              </a:rPr>
            </a:br>
            <a:r>
              <a:rPr lang="en-IN" sz="2200" dirty="0">
                <a:solidFill>
                  <a:schemeClr val="tx1"/>
                </a:solidFill>
              </a:rPr>
              <a:t>Sustains all of weight on feet when held in standing position.</a:t>
            </a:r>
            <a:br>
              <a:rPr lang="en-US" sz="2200" dirty="0">
                <a:solidFill>
                  <a:schemeClr val="tx1"/>
                </a:solidFill>
              </a:rPr>
            </a:br>
            <a:r>
              <a:rPr lang="en-IN" sz="2200" dirty="0">
                <a:solidFill>
                  <a:schemeClr val="tx1"/>
                </a:solidFill>
              </a:rPr>
              <a:t>Bounces actively when held in standing position.</a:t>
            </a:r>
            <a:br>
              <a:rPr lang="en-US" sz="2200" dirty="0">
                <a:solidFill>
                  <a:schemeClr val="tx1"/>
                </a:solidFill>
              </a:rPr>
            </a:br>
            <a:r>
              <a:rPr lang="en-IN" sz="2200" dirty="0">
                <a:solidFill>
                  <a:schemeClr val="tx1"/>
                </a:solidFill>
              </a:rPr>
              <a:t> </a:t>
            </a:r>
            <a:br>
              <a:rPr lang="en-US" sz="2200" dirty="0">
                <a:solidFill>
                  <a:schemeClr val="tx1"/>
                </a:solidFill>
              </a:rPr>
            </a:br>
            <a:r>
              <a:rPr lang="en-IN" sz="2200" b="1" dirty="0">
                <a:solidFill>
                  <a:schemeClr val="tx1"/>
                </a:solidFill>
              </a:rPr>
              <a:t>FINE MOTOR</a:t>
            </a:r>
            <a:br>
              <a:rPr lang="en-US" sz="2200" dirty="0">
                <a:solidFill>
                  <a:schemeClr val="tx1"/>
                </a:solidFill>
              </a:rPr>
            </a:br>
            <a:r>
              <a:rPr lang="en-IN" sz="2200" dirty="0">
                <a:solidFill>
                  <a:schemeClr val="tx1"/>
                </a:solidFill>
              </a:rPr>
              <a:t>Holds 2 toys at once.</a:t>
            </a:r>
            <a:br>
              <a:rPr lang="en-US" sz="2200" dirty="0">
                <a:solidFill>
                  <a:schemeClr val="tx1"/>
                </a:solidFill>
              </a:rPr>
            </a:br>
            <a:r>
              <a:rPr lang="en-IN" sz="2200" dirty="0">
                <a:solidFill>
                  <a:schemeClr val="tx1"/>
                </a:solidFill>
              </a:rPr>
              <a:t>Approaches a toy and grasps it with one hand.</a:t>
            </a:r>
            <a:br>
              <a:rPr lang="en-US" sz="2200" dirty="0">
                <a:solidFill>
                  <a:schemeClr val="tx1"/>
                </a:solidFill>
              </a:rPr>
            </a:br>
            <a:r>
              <a:rPr lang="en-IN" sz="2200" dirty="0">
                <a:solidFill>
                  <a:schemeClr val="tx1"/>
                </a:solidFill>
              </a:rPr>
              <a:t>Transfers a toy form one hand to the other, usually successfully.</a:t>
            </a:r>
            <a:br>
              <a:rPr lang="en-US" sz="2200" dirty="0">
                <a:solidFill>
                  <a:schemeClr val="tx1"/>
                </a:solidFill>
              </a:rPr>
            </a:br>
            <a:r>
              <a:rPr lang="en-IN" sz="2200" dirty="0">
                <a:solidFill>
                  <a:schemeClr val="tx1"/>
                </a:solidFill>
              </a:rPr>
              <a:t>Imitates simple acts of others</a:t>
            </a:r>
            <a:br>
              <a:rPr lang="en-US" sz="2200" dirty="0">
                <a:solidFill>
                  <a:schemeClr val="tx1"/>
                </a:solidFill>
              </a:rPr>
            </a:br>
            <a:r>
              <a:rPr lang="en-IN" sz="2200" dirty="0">
                <a:solidFill>
                  <a:schemeClr val="tx1"/>
                </a:solidFill>
              </a:rPr>
              <a:t>Bangs object that are held.</a:t>
            </a:r>
            <a:br>
              <a:rPr lang="en-US" sz="2200" dirty="0">
                <a:solidFill>
                  <a:schemeClr val="tx1"/>
                </a:solidFill>
              </a:rPr>
            </a:br>
            <a:r>
              <a:rPr lang="en-IN" sz="2200" dirty="0">
                <a:solidFill>
                  <a:schemeClr val="tx1"/>
                </a:solidFill>
              </a:rPr>
              <a:t>Uses a raking motion to try to obtain small objects.</a:t>
            </a:r>
            <a:br>
              <a:rPr lang="en-US" sz="2200" dirty="0">
                <a:solidFill>
                  <a:schemeClr val="tx1"/>
                </a:solidFill>
              </a:rPr>
            </a:br>
            <a:r>
              <a:rPr lang="en-IN" sz="2200" dirty="0">
                <a:solidFill>
                  <a:schemeClr val="tx1"/>
                </a:solidFill>
              </a:rPr>
              <a:t>Holds cup.</a:t>
            </a:r>
            <a:br>
              <a:rPr lang="en-US" sz="2800" dirty="0">
                <a:solidFill>
                  <a:schemeClr val="tx1"/>
                </a:solidFill>
              </a:rPr>
            </a:br>
            <a:r>
              <a:rPr lang="en-IN" sz="2800" dirty="0">
                <a:solidFill>
                  <a:schemeClr val="tx1"/>
                </a:solidFill>
              </a:rPr>
              <a:t> </a:t>
            </a:r>
            <a:br>
              <a:rPr lang="en-US" sz="2800" dirty="0"/>
            </a:b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28600"/>
            <a:ext cx="8229600" cy="6629400"/>
          </a:xfrm>
        </p:spPr>
        <p:txBody>
          <a:bodyPr>
            <a:normAutofit fontScale="62500" lnSpcReduction="20000"/>
          </a:bodyPr>
          <a:lstStyle/>
          <a:p>
            <a:r>
              <a:rPr lang="en-IN" b="1" dirty="0"/>
              <a:t>SENSORY DEVELOPMENT</a:t>
            </a:r>
            <a:endParaRPr lang="en-US" dirty="0"/>
          </a:p>
          <a:p>
            <a:pPr lvl="0"/>
            <a:r>
              <a:rPr lang="en-IN" sz="2900" dirty="0"/>
              <a:t>Head turns in a curving arch to localize sounds.</a:t>
            </a:r>
            <a:endParaRPr lang="en-US" sz="2900" dirty="0"/>
          </a:p>
          <a:p>
            <a:pPr lvl="0"/>
            <a:r>
              <a:rPr lang="en-IN" sz="2900" dirty="0"/>
              <a:t>Depth perception beginning to develop.</a:t>
            </a:r>
            <a:endParaRPr lang="en-US" sz="2900" dirty="0"/>
          </a:p>
          <a:p>
            <a:pPr lvl="0"/>
            <a:r>
              <a:rPr lang="en-IN" sz="2900" dirty="0"/>
              <a:t>Fixates on very small objects and details.</a:t>
            </a:r>
            <a:endParaRPr lang="en-US" sz="2900" dirty="0"/>
          </a:p>
          <a:p>
            <a:pPr lvl="0"/>
            <a:r>
              <a:rPr lang="en-IN" sz="2900" dirty="0"/>
              <a:t>Discrimination between simple geometric forms begins to develop.</a:t>
            </a:r>
            <a:endParaRPr lang="en-US" sz="2900" dirty="0"/>
          </a:p>
          <a:p>
            <a:pPr lvl="0"/>
            <a:r>
              <a:rPr lang="en-IN" sz="2900" dirty="0"/>
              <a:t>Has preferences in taste for foods.</a:t>
            </a:r>
            <a:endParaRPr lang="en-US" sz="2900" dirty="0"/>
          </a:p>
          <a:p>
            <a:r>
              <a:rPr lang="en-IN" sz="2900" b="1" dirty="0"/>
              <a:t>PSYCHOSOCIAL, PSYCHOSEXUAL, SPIRITUAL DEVELOPMENT</a:t>
            </a:r>
            <a:endParaRPr lang="en-US" sz="2900" dirty="0"/>
          </a:p>
          <a:p>
            <a:r>
              <a:rPr lang="en-IN" sz="2900" b="1" dirty="0"/>
              <a:t>PSYCHOSOCIAL</a:t>
            </a:r>
            <a:endParaRPr lang="en-US" sz="2900" dirty="0"/>
          </a:p>
          <a:p>
            <a:pPr lvl="0"/>
            <a:r>
              <a:rPr lang="en-IN" sz="2900" dirty="0"/>
              <a:t>Sense of trust</a:t>
            </a:r>
            <a:endParaRPr lang="en-US" sz="2900" dirty="0"/>
          </a:p>
          <a:p>
            <a:pPr lvl="0"/>
            <a:r>
              <a:rPr lang="en-IN" sz="2900" dirty="0"/>
              <a:t>Shows increasing fear of strangers (7-8 months) </a:t>
            </a:r>
            <a:endParaRPr lang="en-US" sz="2900" dirty="0"/>
          </a:p>
          <a:p>
            <a:pPr lvl="0"/>
            <a:r>
              <a:rPr lang="en-IN" sz="2900" dirty="0"/>
              <a:t>Actively clings to a familiar person when distressed.</a:t>
            </a:r>
            <a:endParaRPr lang="en-US" sz="2900" dirty="0"/>
          </a:p>
          <a:p>
            <a:pPr lvl="0"/>
            <a:r>
              <a:rPr lang="en-IN" sz="2900" dirty="0"/>
              <a:t>Unhappy when caregiver, usually mother, disappears.</a:t>
            </a:r>
            <a:endParaRPr lang="en-US" sz="2900" dirty="0"/>
          </a:p>
          <a:p>
            <a:pPr lvl="0"/>
            <a:r>
              <a:rPr lang="en-IN" sz="2900" dirty="0"/>
              <a:t>Responds socially to own name.</a:t>
            </a:r>
            <a:endParaRPr lang="en-US" sz="2900" dirty="0"/>
          </a:p>
          <a:p>
            <a:pPr lvl="0"/>
            <a:r>
              <a:rPr lang="en-IN" sz="2900" dirty="0"/>
              <a:t>Emotional instability - rapidly changes from crying to laughter.</a:t>
            </a:r>
            <a:endParaRPr lang="en-US" sz="2900" dirty="0"/>
          </a:p>
          <a:p>
            <a:pPr lvl="0"/>
            <a:r>
              <a:rPr lang="en-IN" sz="2900" dirty="0"/>
              <a:t>Closes lips tightly when disliked food is offered.</a:t>
            </a:r>
            <a:endParaRPr lang="en-US" sz="2900" dirty="0"/>
          </a:p>
          <a:p>
            <a:r>
              <a:rPr lang="en-IN" sz="2900" b="1" dirty="0"/>
              <a:t>PSYCHOSEXUAL</a:t>
            </a:r>
            <a:endParaRPr lang="en-US" sz="2900" dirty="0"/>
          </a:p>
          <a:p>
            <a:r>
              <a:rPr lang="en-IN" sz="2900" dirty="0"/>
              <a:t>Oral stage (0-1 years)</a:t>
            </a:r>
          </a:p>
          <a:p>
            <a:r>
              <a:rPr lang="en-IN" dirty="0"/>
              <a:t>Oral aggressiveness is evidenced by biting and chewing.</a:t>
            </a:r>
            <a:endParaRPr lang="en-US" dirty="0"/>
          </a:p>
          <a:p>
            <a:r>
              <a:rPr lang="en-IN" dirty="0"/>
              <a:t>Discovers genitalia.</a:t>
            </a:r>
            <a:endParaRPr lang="en-US" dirty="0"/>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28600"/>
            <a:ext cx="8458200" cy="6629400"/>
          </a:xfrm>
        </p:spPr>
        <p:txBody>
          <a:bodyPr>
            <a:normAutofit lnSpcReduction="10000"/>
          </a:bodyPr>
          <a:lstStyle/>
          <a:p>
            <a:r>
              <a:rPr lang="en-IN" b="1" dirty="0"/>
              <a:t>SPIRITUAL</a:t>
            </a:r>
            <a:endParaRPr lang="en-US" dirty="0"/>
          </a:p>
          <a:p>
            <a:r>
              <a:rPr lang="en-IN" dirty="0"/>
              <a:t> Undifferentiated (0-1 year). </a:t>
            </a:r>
            <a:endParaRPr lang="en-US" dirty="0"/>
          </a:p>
          <a:p>
            <a:r>
              <a:rPr lang="en-IN" b="1" dirty="0"/>
              <a:t>INTELLECTUAL DEVELOPMENT</a:t>
            </a:r>
            <a:endParaRPr lang="en-US" dirty="0"/>
          </a:p>
          <a:p>
            <a:r>
              <a:rPr lang="en-IN" b="1" dirty="0"/>
              <a:t>INTELLECTUAL</a:t>
            </a:r>
            <a:endParaRPr lang="en-US" dirty="0"/>
          </a:p>
          <a:p>
            <a:r>
              <a:rPr lang="en-IN" dirty="0" err="1"/>
              <a:t>Senorimotor</a:t>
            </a:r>
            <a:r>
              <a:rPr lang="en-IN" dirty="0"/>
              <a:t> stage</a:t>
            </a:r>
            <a:endParaRPr lang="en-US" dirty="0"/>
          </a:p>
          <a:p>
            <a:r>
              <a:rPr lang="en-IN" dirty="0" err="1"/>
              <a:t>Substage</a:t>
            </a:r>
            <a:r>
              <a:rPr lang="en-IN" dirty="0"/>
              <a:t> III secondary circular reaction (4-8 months.)</a:t>
            </a:r>
            <a:endParaRPr lang="en-US" dirty="0"/>
          </a:p>
          <a:p>
            <a:pPr>
              <a:buNone/>
            </a:pPr>
            <a:endParaRPr lang="en-US" dirty="0"/>
          </a:p>
          <a:p>
            <a:r>
              <a:rPr lang="en-IN" b="1" dirty="0"/>
              <a:t>MORAL</a:t>
            </a:r>
            <a:endParaRPr lang="en-US" dirty="0"/>
          </a:p>
          <a:p>
            <a:r>
              <a:rPr lang="en-IN" dirty="0"/>
              <a:t>Pre conventional morality stage 0 (0-2 years) </a:t>
            </a:r>
            <a:endParaRPr lang="en-US" dirty="0"/>
          </a:p>
          <a:p>
            <a:r>
              <a:rPr lang="en-IN" b="1" dirty="0"/>
              <a:t>LANGUAGE, SPEECH DEVELOPMENT</a:t>
            </a:r>
            <a:endParaRPr lang="en-US" dirty="0"/>
          </a:p>
          <a:p>
            <a:r>
              <a:rPr lang="en-IN" b="1" dirty="0"/>
              <a:t>RECEPTIVE LANGUAGE</a:t>
            </a:r>
            <a:endParaRPr lang="en-US" dirty="0"/>
          </a:p>
          <a:p>
            <a:r>
              <a:rPr lang="en-IN" dirty="0"/>
              <a:t>Recognizes own name.</a:t>
            </a:r>
            <a:endParaRPr lang="en-US" dirty="0"/>
          </a:p>
          <a:p>
            <a:r>
              <a:rPr lang="en-IN" dirty="0"/>
              <a:t>Responds with gestures to words such as "come"</a:t>
            </a:r>
            <a:endParaRPr lang="en-US" dirty="0"/>
          </a:p>
          <a:p>
            <a:pPr>
              <a:buNone/>
            </a:pPr>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304800"/>
            <a:ext cx="9144000" cy="6400800"/>
          </a:xfrm>
        </p:spPr>
        <p:txBody>
          <a:bodyPr/>
          <a:lstStyle/>
          <a:p>
            <a:r>
              <a:rPr lang="en-IN" b="1" dirty="0"/>
              <a:t>EXPRESSIVE LANGUAGE</a:t>
            </a:r>
            <a:endParaRPr lang="en-US" dirty="0"/>
          </a:p>
          <a:p>
            <a:pPr lvl="0"/>
            <a:r>
              <a:rPr lang="en-IN" dirty="0"/>
              <a:t>Vocalizes eagerness.</a:t>
            </a:r>
            <a:endParaRPr lang="en-US" dirty="0"/>
          </a:p>
          <a:p>
            <a:pPr lvl="0"/>
            <a:r>
              <a:rPr lang="en-IN" dirty="0"/>
              <a:t>Vocalizes "m-m-m" when crying.</a:t>
            </a:r>
            <a:endParaRPr lang="en-US" dirty="0"/>
          </a:p>
          <a:p>
            <a:pPr lvl="0"/>
            <a:r>
              <a:rPr lang="en-IN" dirty="0"/>
              <a:t>Imitates simple noises and speech sound.</a:t>
            </a:r>
            <a:endParaRPr lang="en-US" dirty="0"/>
          </a:p>
          <a:p>
            <a:pPr lvl="0"/>
            <a:r>
              <a:rPr lang="en-IN" dirty="0"/>
              <a:t>Makes polysyllabic vowel sound.</a:t>
            </a:r>
            <a:endParaRPr lang="en-US" dirty="0"/>
          </a:p>
          <a:p>
            <a:pPr lvl="0"/>
            <a:r>
              <a:rPr lang="en-IN" dirty="0"/>
              <a:t>Vocalizes "do", "ma", "</a:t>
            </a:r>
            <a:r>
              <a:rPr lang="en-IN" dirty="0" err="1"/>
              <a:t>ba</a:t>
            </a:r>
            <a:r>
              <a:rPr lang="en-IN" dirty="0"/>
              <a:t>"</a:t>
            </a:r>
            <a:endParaRPr lang="en-US" dirty="0"/>
          </a:p>
          <a:p>
            <a:pPr lvl="0"/>
            <a:r>
              <a:rPr lang="en-IN" dirty="0"/>
              <a:t>Babbling decreasing</a:t>
            </a:r>
            <a:endParaRPr lang="en-US" dirty="0"/>
          </a:p>
          <a:p>
            <a:pPr lvl="0"/>
            <a:r>
              <a:rPr lang="en-IN" dirty="0"/>
              <a:t>Some jargon (own language.)</a:t>
            </a:r>
            <a:endParaRPr lang="en-US" dirty="0"/>
          </a:p>
          <a:p>
            <a:pPr lvl="0"/>
            <a:r>
              <a:rPr lang="en-IN" dirty="0"/>
              <a:t>Vocalizes with adult like inflections when others are speaking.</a:t>
            </a:r>
            <a:endParaRPr lang="en-US" dirty="0"/>
          </a:p>
          <a:p>
            <a:pPr>
              <a:buNone/>
            </a:pPr>
            <a:r>
              <a:rPr lang="en-IN" dirty="0"/>
              <a:t> </a:t>
            </a:r>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304800"/>
            <a:ext cx="8458200" cy="6400800"/>
          </a:xfrm>
        </p:spPr>
        <p:txBody>
          <a:bodyPr/>
          <a:lstStyle/>
          <a:p>
            <a:r>
              <a:rPr lang="en-IN" b="1" dirty="0"/>
              <a:t>PLAY STIMULATION</a:t>
            </a:r>
            <a:endParaRPr lang="en-US" dirty="0"/>
          </a:p>
          <a:p>
            <a:pPr lvl="0"/>
            <a:r>
              <a:rPr lang="en-IN" dirty="0"/>
              <a:t>Same as 4,5 and 6 months</a:t>
            </a:r>
            <a:endParaRPr lang="en-US" dirty="0"/>
          </a:p>
          <a:p>
            <a:pPr lvl="0"/>
            <a:r>
              <a:rPr lang="en-IN" dirty="0"/>
              <a:t>Place toy under blanked and encourage infant to find it.</a:t>
            </a:r>
            <a:endParaRPr lang="en-US" dirty="0"/>
          </a:p>
          <a:p>
            <a:pPr lvl="0"/>
            <a:r>
              <a:rPr lang="en-IN" dirty="0"/>
              <a:t>Repeat simple sound "dada", "mama"</a:t>
            </a:r>
            <a:endParaRPr lang="en-US" dirty="0"/>
          </a:p>
          <a:p>
            <a:pPr lvl="0"/>
            <a:r>
              <a:rPr lang="en-IN" dirty="0"/>
              <a:t>Provide objects or food that can be bitten and chewed safely.</a:t>
            </a:r>
            <a:endParaRPr lang="en-US" dirty="0"/>
          </a:p>
          <a:p>
            <a:pPr lvl="0"/>
            <a:r>
              <a:rPr lang="en-IN" dirty="0"/>
              <a:t>Continue to encourage playing in water and perhaps "swimming" in shallow tab or pool.</a:t>
            </a:r>
            <a:endParaRPr lang="en-US" dirty="0"/>
          </a:p>
          <a:p>
            <a:pPr lvl="0"/>
            <a:r>
              <a:rPr lang="en-IN" dirty="0"/>
              <a:t>Encourage banging of toys and clapping hands on objects.</a:t>
            </a:r>
            <a:endParaRPr lang="en-US" dirty="0"/>
          </a:p>
          <a:p>
            <a:pPr lvl="0"/>
            <a:r>
              <a:rPr lang="en-IN" dirty="0"/>
              <a:t>Continue to help infant learn balance.</a:t>
            </a:r>
            <a:endParaRPr lang="en-US"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228600"/>
            <a:ext cx="8458200" cy="6477000"/>
          </a:xfrm>
        </p:spPr>
        <p:txBody>
          <a:bodyPr>
            <a:normAutofit fontScale="70000" lnSpcReduction="20000"/>
          </a:bodyPr>
          <a:lstStyle/>
          <a:p>
            <a:r>
              <a:rPr lang="en-IN" b="1" dirty="0"/>
              <a:t>8 MONTHS</a:t>
            </a:r>
            <a:endParaRPr lang="en-US" dirty="0"/>
          </a:p>
          <a:p>
            <a:r>
              <a:rPr lang="en-IN" b="1" dirty="0"/>
              <a:t>PHYSICAL OR BIOLOGIC DEVELOPMENT</a:t>
            </a:r>
            <a:endParaRPr lang="en-US" dirty="0"/>
          </a:p>
          <a:p>
            <a:pPr>
              <a:buNone/>
            </a:pPr>
            <a:endParaRPr lang="en-US" dirty="0"/>
          </a:p>
          <a:p>
            <a:r>
              <a:rPr lang="en-IN" dirty="0"/>
              <a:t>       Beginning of a pattern in bowel and bladder elimination. </a:t>
            </a:r>
            <a:endParaRPr lang="en-US" dirty="0"/>
          </a:p>
          <a:p>
            <a:r>
              <a:rPr lang="en-IN" b="1" dirty="0"/>
              <a:t>MOTOR DEVELOPMENT</a:t>
            </a:r>
            <a:endParaRPr lang="en-US" dirty="0"/>
          </a:p>
          <a:p>
            <a:r>
              <a:rPr lang="en-IN" b="1" dirty="0"/>
              <a:t>GROSS MOTOR</a:t>
            </a:r>
            <a:endParaRPr lang="en-US" dirty="0"/>
          </a:p>
          <a:p>
            <a:pPr lvl="0"/>
            <a:r>
              <a:rPr lang="en-IN" dirty="0"/>
              <a:t>Sits alone steadily .</a:t>
            </a:r>
            <a:endParaRPr lang="en-US" dirty="0"/>
          </a:p>
          <a:p>
            <a:pPr lvl="0"/>
            <a:r>
              <a:rPr lang="en-IN" dirty="0"/>
              <a:t>Pulls self into standing position with help.</a:t>
            </a:r>
            <a:endParaRPr lang="en-US" dirty="0"/>
          </a:p>
          <a:p>
            <a:pPr lvl="0"/>
            <a:r>
              <a:rPr lang="en-IN" dirty="0"/>
              <a:t>Hand-eye coordination is perfected so that random reaching and grasping no longer occur.</a:t>
            </a:r>
            <a:endParaRPr lang="en-US" dirty="0"/>
          </a:p>
          <a:p>
            <a:r>
              <a:rPr lang="en-IN" b="1" dirty="0"/>
              <a:t>FINE MOTOR</a:t>
            </a:r>
            <a:endParaRPr lang="en-US" dirty="0"/>
          </a:p>
          <a:p>
            <a:pPr lvl="0"/>
            <a:r>
              <a:rPr lang="en-IN" dirty="0"/>
              <a:t>Holds 2 objects while looking at a third.</a:t>
            </a:r>
            <a:endParaRPr lang="en-US" dirty="0"/>
          </a:p>
          <a:p>
            <a:pPr lvl="0"/>
            <a:r>
              <a:rPr lang="en-IN" dirty="0"/>
              <a:t>Persistently reaches for objects beyond range of grasp.</a:t>
            </a:r>
            <a:endParaRPr lang="en-US" dirty="0"/>
          </a:p>
          <a:p>
            <a:pPr lvl="0"/>
            <a:r>
              <a:rPr lang="en-IN" dirty="0"/>
              <a:t>Releases object from hand voluntarily.</a:t>
            </a:r>
            <a:endParaRPr lang="en-US" dirty="0"/>
          </a:p>
          <a:p>
            <a:pPr lvl="0"/>
            <a:r>
              <a:rPr lang="en-IN" dirty="0"/>
              <a:t>Complete thumb apposition.</a:t>
            </a:r>
            <a:endParaRPr lang="en-US" dirty="0"/>
          </a:p>
          <a:p>
            <a:pPr lvl="0"/>
            <a:r>
              <a:rPr lang="en-IN" dirty="0"/>
              <a:t>Pincer grasps beginning to develop, using the fingers against the lover portion of the thumb.</a:t>
            </a:r>
            <a:endParaRPr lang="en-US" dirty="0"/>
          </a:p>
          <a:p>
            <a:pPr lvl="0"/>
            <a:r>
              <a:rPr lang="en-IN" dirty="0"/>
              <a:t>East finger foods, such as crackers, that can be held in one hand.</a:t>
            </a:r>
            <a:endParaRPr lang="en-US" dirty="0"/>
          </a:p>
          <a:p>
            <a:pPr lvl="0"/>
            <a:r>
              <a:rPr lang="en-IN" dirty="0"/>
              <a:t>Drinks from cup with assistance (7-9 months) </a:t>
            </a:r>
            <a:endParaRPr lang="en-US"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23</TotalTime>
  <Words>2053</Words>
  <Application>Microsoft Office PowerPoint</Application>
  <PresentationFormat>On-screen Show (4:3)</PresentationFormat>
  <Paragraphs>216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Corbel</vt:lpstr>
      <vt:lpstr>Times New Roman</vt:lpstr>
      <vt:lpstr>Parallax</vt:lpstr>
      <vt:lpstr>PowerPoint Presentation</vt:lpstr>
      <vt:lpstr>GROWTH AND DEVELOPMENT  FROM 7TH MONTH TO 12TH MONTH</vt:lpstr>
      <vt:lpstr>  7 MONTHS   PHYSICAL OR BIOLOGIC DEVELOPMENT REFLEXES Sucking and rooting reflexes disappear at 7-8 months when asleep. Parachute reflex appears between 7 to 9 months. An infant suspended in a horizontal prone position and lowered suddenly will extend the hands forward to provide protection from falling. This reflex continues indefinitely.   TEETHING Upper central incisors erupt (7.5+/-2 months) Lower lateral incisors erupts (7 +/-2 months) Ultimate  colds of iris is established. </vt:lpstr>
      <vt:lpstr>MOTOR DEVELOPMENT   GROSS MOTOR Sits alone on hard surface, leaning forward on hands. Lifts head as if trying to sit up when supine. Control of trunk is more advanced. Rolls more easily from back to abdomen. Sustains all of weight on feet when held in standing position. Bounces actively when held in standing position.   FINE MOTOR Holds 2 toys at once. Approaches a toy and grasps it with one hand. Transfers a toy form one hand to the other, usually successfully. Imitates simple acts of others Bangs object that are held. Uses a raking motion to try to obtain small objects. Holds cup.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SURBHI</dc:creator>
  <cp:lastModifiedBy>Abhishek Kehri</cp:lastModifiedBy>
  <cp:revision>15</cp:revision>
  <dcterms:created xsi:type="dcterms:W3CDTF">2006-08-16T00:00:00Z</dcterms:created>
  <dcterms:modified xsi:type="dcterms:W3CDTF">2025-05-16T10:38:30Z</dcterms:modified>
</cp:coreProperties>
</file>