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310"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5/19/2025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5/19/2025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E081-703A-A0C1-887D-7A0381173E6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FAE4716-E5BC-7EFF-FD6C-979017D9AC6B}"/>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0E4F438D-6427-7A92-C727-E6847B2368FF}"/>
              </a:ext>
            </a:extLst>
          </p:cNvPr>
          <p:cNvPicPr>
            <a:picLocks noChangeAspect="1"/>
          </p:cNvPicPr>
          <p:nvPr/>
        </p:nvPicPr>
        <p:blipFill>
          <a:blip r:embed="rId2"/>
          <a:stretch>
            <a:fillRect/>
          </a:stretch>
        </p:blipFill>
        <p:spPr>
          <a:xfrm>
            <a:off x="6095" y="0"/>
            <a:ext cx="9131809" cy="6858000"/>
          </a:xfrm>
          <a:prstGeom prst="rect">
            <a:avLst/>
          </a:prstGeom>
        </p:spPr>
      </p:pic>
      <p:pic>
        <p:nvPicPr>
          <p:cNvPr id="5" name="Picture 4">
            <a:extLst>
              <a:ext uri="{FF2B5EF4-FFF2-40B4-BE49-F238E27FC236}">
                <a16:creationId xmlns:a16="http://schemas.microsoft.com/office/drawing/2014/main" id="{F9B20626-B1B7-34FE-2E9B-60195AD508AA}"/>
              </a:ext>
            </a:extLst>
          </p:cNvPr>
          <p:cNvPicPr>
            <a:picLocks noChangeAspect="1"/>
          </p:cNvPicPr>
          <p:nvPr/>
        </p:nvPicPr>
        <p:blipFill>
          <a:blip r:embed="rId3"/>
          <a:stretch>
            <a:fillRect/>
          </a:stretch>
        </p:blipFill>
        <p:spPr>
          <a:xfrm>
            <a:off x="1905000" y="6211768"/>
            <a:ext cx="5505165" cy="646232"/>
          </a:xfrm>
          <a:prstGeom prst="rect">
            <a:avLst/>
          </a:prstGeom>
        </p:spPr>
      </p:pic>
    </p:spTree>
    <p:extLst>
      <p:ext uri="{BB962C8B-B14F-4D97-AF65-F5344CB8AC3E}">
        <p14:creationId xmlns:p14="http://schemas.microsoft.com/office/powerpoint/2010/main" val="354581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fontScale="92500" lnSpcReduction="20000"/>
          </a:bodyPr>
          <a:lstStyle/>
          <a:p>
            <a:r>
              <a:rPr lang="en-US" b="1" dirty="0"/>
              <a:t>Motor development:</a:t>
            </a:r>
            <a:endParaRPr lang="en-US" dirty="0"/>
          </a:p>
          <a:p>
            <a:r>
              <a:rPr lang="en-US" b="1" dirty="0"/>
              <a:t>Gross motor:</a:t>
            </a:r>
            <a:endParaRPr lang="en-US" dirty="0"/>
          </a:p>
          <a:p>
            <a:pPr lvl="0"/>
            <a:r>
              <a:rPr lang="en-US" dirty="0"/>
              <a:t>Runs on tip toes</a:t>
            </a:r>
          </a:p>
          <a:p>
            <a:pPr lvl="0"/>
            <a:r>
              <a:rPr lang="en-US" dirty="0"/>
              <a:t>Balances on one foot 3-5 seconds</a:t>
            </a:r>
          </a:p>
          <a:p>
            <a:pPr lvl="0"/>
            <a:r>
              <a:rPr lang="en-US" dirty="0"/>
              <a:t>Jumps from greater heights</a:t>
            </a:r>
          </a:p>
          <a:p>
            <a:pPr lvl="0"/>
            <a:r>
              <a:rPr lang="en-US" dirty="0"/>
              <a:t>Pedals a tricycle quickly; turns sharp corners.</a:t>
            </a:r>
          </a:p>
          <a:p>
            <a:pPr lvl="0"/>
            <a:r>
              <a:rPr lang="en-US" dirty="0"/>
              <a:t>Catches balls with extended arms and with hands.</a:t>
            </a:r>
          </a:p>
          <a:p>
            <a:pPr lvl="0"/>
            <a:r>
              <a:rPr lang="en-US" dirty="0"/>
              <a:t>Hops on preferred foot</a:t>
            </a:r>
          </a:p>
          <a:p>
            <a:pPr lvl="0"/>
            <a:r>
              <a:rPr lang="en-US" dirty="0"/>
              <a:t>Climbs ladders, trees, playground equipment.</a:t>
            </a:r>
          </a:p>
          <a:p>
            <a:pPr lvl="0"/>
            <a:r>
              <a:rPr lang="en-US" dirty="0"/>
              <a:t>Alternative feet when descending stairs.</a:t>
            </a:r>
          </a:p>
          <a:p>
            <a:pPr>
              <a:buNone/>
            </a:pPr>
            <a:r>
              <a:rPr lang="en-US" dirty="0"/>
              <a:t>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lstStyle/>
          <a:p>
            <a:r>
              <a:rPr lang="en-US" b="1" dirty="0"/>
              <a:t>Fine motor:</a:t>
            </a:r>
            <a:endParaRPr lang="en-US" dirty="0"/>
          </a:p>
          <a:p>
            <a:pPr lvl="0"/>
            <a:r>
              <a:rPr lang="en-US" dirty="0"/>
              <a:t>Copies a square </a:t>
            </a:r>
          </a:p>
          <a:p>
            <a:pPr lvl="0"/>
            <a:r>
              <a:rPr lang="en-US" dirty="0"/>
              <a:t>Draws a simple face.</a:t>
            </a:r>
          </a:p>
          <a:p>
            <a:pPr lvl="0"/>
            <a:r>
              <a:rPr lang="en-US" dirty="0"/>
              <a:t>Cuts around pictures with scissors.</a:t>
            </a:r>
          </a:p>
          <a:p>
            <a:pPr lvl="0"/>
            <a:r>
              <a:rPr lang="en-US" dirty="0"/>
              <a:t>Able to follow directional commands.</a:t>
            </a:r>
          </a:p>
          <a:p>
            <a:pPr lvl="0"/>
            <a:r>
              <a:rPr lang="en-US" dirty="0"/>
              <a:t>Has a beginning understanding time.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a:bodyPr>
          <a:lstStyle/>
          <a:p>
            <a:r>
              <a:rPr lang="en-US" sz="2400" b="1" dirty="0"/>
              <a:t>Self-care: -</a:t>
            </a:r>
            <a:endParaRPr lang="en-US" sz="2400" dirty="0"/>
          </a:p>
          <a:p>
            <a:r>
              <a:rPr lang="en-US" sz="2400" b="1" dirty="0"/>
              <a:t>Feeding skills</a:t>
            </a:r>
            <a:r>
              <a:rPr lang="en-US" sz="2400" dirty="0"/>
              <a:t>-</a:t>
            </a:r>
          </a:p>
          <a:p>
            <a:pPr lvl="0"/>
            <a:r>
              <a:rPr lang="en-US" sz="2400" dirty="0"/>
              <a:t>Manages spoon with little spilling </a:t>
            </a:r>
          </a:p>
          <a:p>
            <a:pPr lvl="0"/>
            <a:r>
              <a:rPr lang="en-US" sz="2400" dirty="0"/>
              <a:t>Eats with fork held in fingers </a:t>
            </a:r>
          </a:p>
          <a:p>
            <a:r>
              <a:rPr lang="en-US" sz="2400" b="1" dirty="0"/>
              <a:t>Dressing skills</a:t>
            </a:r>
            <a:r>
              <a:rPr lang="en-US" sz="2400" dirty="0"/>
              <a:t>-</a:t>
            </a:r>
          </a:p>
          <a:p>
            <a:pPr lvl="0"/>
            <a:r>
              <a:rPr lang="en-US" sz="2400" dirty="0"/>
              <a:t>Buttons side buttons, small buttons</a:t>
            </a:r>
          </a:p>
          <a:p>
            <a:pPr lvl="0"/>
            <a:r>
              <a:rPr lang="en-US" sz="2400" dirty="0"/>
              <a:t>Can put on socks with help</a:t>
            </a:r>
          </a:p>
          <a:p>
            <a:pPr lvl="0"/>
            <a:r>
              <a:rPr lang="en-US" sz="2400" dirty="0"/>
              <a:t>Put on shoes without help.</a:t>
            </a:r>
          </a:p>
          <a:p>
            <a:r>
              <a:rPr lang="en-US" sz="2400" b="1" dirty="0"/>
              <a:t>Toileting &amp; grooming skills</a:t>
            </a:r>
            <a:r>
              <a:rPr lang="en-US" sz="2400" dirty="0"/>
              <a:t>-</a:t>
            </a:r>
          </a:p>
          <a:p>
            <a:pPr lvl="0"/>
            <a:r>
              <a:rPr lang="en-US" sz="2400" dirty="0"/>
              <a:t>May bathe self with assistance </a:t>
            </a:r>
          </a:p>
          <a:p>
            <a:pPr lvl="0"/>
            <a:r>
              <a:rPr lang="en-US" sz="2400" dirty="0"/>
              <a:t>Washes and dries hands without supervision</a:t>
            </a:r>
          </a:p>
          <a:p>
            <a:r>
              <a:rPr lang="en-US" b="1" dirty="0"/>
              <a:t>Sensory development-</a:t>
            </a:r>
            <a:endParaRPr lang="en-US" dirty="0"/>
          </a:p>
          <a:p>
            <a:pPr lvl="0"/>
            <a:r>
              <a:rPr lang="en-US" dirty="0"/>
              <a:t>Visual acuity 20/20</a:t>
            </a:r>
          </a:p>
          <a:p>
            <a:pPr>
              <a:buNone/>
            </a:pPr>
            <a:endParaRPr lang="en-US" dirty="0"/>
          </a:p>
          <a:p>
            <a:pPr lvl="0"/>
            <a:endParaRPr lang="en-US" dirty="0"/>
          </a:p>
          <a:p>
            <a:pPr lvl="0"/>
            <a:endParaRPr lang="en-US" dirty="0"/>
          </a:p>
          <a:p>
            <a:pPr lvl="0"/>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fontScale="77500" lnSpcReduction="20000"/>
          </a:bodyPr>
          <a:lstStyle/>
          <a:p>
            <a:r>
              <a:rPr lang="en-US" b="1" dirty="0"/>
              <a:t>Psychosocial development-</a:t>
            </a:r>
            <a:endParaRPr lang="en-US" dirty="0"/>
          </a:p>
          <a:p>
            <a:pPr lvl="0"/>
            <a:r>
              <a:rPr lang="en-US" dirty="0"/>
              <a:t>Sense of initiative (3-5 years)</a:t>
            </a:r>
          </a:p>
          <a:p>
            <a:pPr lvl="0"/>
            <a:r>
              <a:rPr lang="en-US" dirty="0"/>
              <a:t>Egocentric – unable to see others view point and can’t understand why others don’t see child.</a:t>
            </a:r>
          </a:p>
          <a:p>
            <a:pPr lvl="0"/>
            <a:r>
              <a:rPr lang="en-US" dirty="0"/>
              <a:t>Tends to be in patient and selfish</a:t>
            </a:r>
          </a:p>
          <a:p>
            <a:pPr lvl="0"/>
            <a:r>
              <a:rPr lang="en-US" dirty="0"/>
              <a:t>Usually separate easy from parents</a:t>
            </a:r>
          </a:p>
          <a:p>
            <a:pPr lvl="0"/>
            <a:r>
              <a:rPr lang="en-US" dirty="0"/>
              <a:t>Physically and verbally aggressive</a:t>
            </a:r>
          </a:p>
          <a:p>
            <a:pPr lvl="0"/>
            <a:r>
              <a:rPr lang="en-US" dirty="0"/>
              <a:t>Still have fears</a:t>
            </a:r>
          </a:p>
          <a:p>
            <a:pPr lvl="0"/>
            <a:r>
              <a:rPr lang="en-US" dirty="0"/>
              <a:t>Dreams and night mares continues</a:t>
            </a:r>
          </a:p>
          <a:p>
            <a:pPr lvl="0"/>
            <a:r>
              <a:rPr lang="en-US" dirty="0"/>
              <a:t>Sexually curious</a:t>
            </a:r>
          </a:p>
          <a:p>
            <a:pPr lvl="0"/>
            <a:r>
              <a:rPr lang="en-US" dirty="0"/>
              <a:t>Demonstrate strong attachment for parents with opposite sex.</a:t>
            </a:r>
          </a:p>
          <a:p>
            <a:pPr>
              <a:buNone/>
            </a:pPr>
            <a:r>
              <a:rPr lang="en-US" b="1" dirty="0"/>
              <a:t> </a:t>
            </a:r>
            <a:endParaRPr lang="en-US" dirty="0"/>
          </a:p>
          <a:p>
            <a:r>
              <a:rPr lang="en-US" b="1" dirty="0"/>
              <a:t>Psychosexual development:</a:t>
            </a:r>
            <a:endParaRPr lang="en-US" dirty="0"/>
          </a:p>
          <a:p>
            <a:pPr lvl="0"/>
            <a:r>
              <a:rPr lang="en-US" dirty="0"/>
              <a:t>Phallic stage (3-6 years)</a:t>
            </a:r>
          </a:p>
          <a:p>
            <a:r>
              <a:rPr lang="en-US" dirty="0"/>
              <a:t> </a:t>
            </a:r>
          </a:p>
          <a:p>
            <a:r>
              <a:rPr lang="en-US" b="1" dirty="0"/>
              <a:t>Spiritual development:</a:t>
            </a:r>
            <a:endParaRPr lang="en-US" dirty="0"/>
          </a:p>
          <a:p>
            <a:pPr lvl="0"/>
            <a:r>
              <a:rPr lang="en-US" dirty="0"/>
              <a:t>Intuitive – projective faith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77500" lnSpcReduction="20000"/>
          </a:bodyPr>
          <a:lstStyle/>
          <a:p>
            <a:r>
              <a:rPr lang="en-US" b="1" dirty="0"/>
              <a:t>Moral development:</a:t>
            </a:r>
            <a:endParaRPr lang="en-US" dirty="0"/>
          </a:p>
          <a:p>
            <a:r>
              <a:rPr lang="en-US" b="1" dirty="0"/>
              <a:t>Pre- operational stage:</a:t>
            </a:r>
            <a:endParaRPr lang="en-US" dirty="0"/>
          </a:p>
          <a:p>
            <a:pPr lvl="0"/>
            <a:r>
              <a:rPr lang="en-US" dirty="0"/>
              <a:t>Sub stage I (2-4years) pre conceptual</a:t>
            </a:r>
          </a:p>
          <a:p>
            <a:pPr lvl="0"/>
            <a:r>
              <a:rPr lang="en-US" dirty="0"/>
              <a:t>Sub stage II (4-7 years) egocentric</a:t>
            </a:r>
          </a:p>
          <a:p>
            <a:pPr lvl="0"/>
            <a:r>
              <a:rPr lang="en-US" dirty="0"/>
              <a:t>Classify object according to one characteristics</a:t>
            </a:r>
          </a:p>
          <a:p>
            <a:pPr lvl="0"/>
            <a:r>
              <a:rPr lang="en-US" dirty="0"/>
              <a:t>Not able to conserve matter</a:t>
            </a:r>
          </a:p>
          <a:p>
            <a:pPr lvl="0"/>
            <a:r>
              <a:rPr lang="en-US" dirty="0"/>
              <a:t>Continues to believe thought cause events.</a:t>
            </a:r>
          </a:p>
          <a:p>
            <a:pPr lvl="0"/>
            <a:r>
              <a:rPr lang="en-US" dirty="0"/>
              <a:t>Obeys because parents set limit, not because of understanding between right and wrong.</a:t>
            </a:r>
          </a:p>
          <a:p>
            <a:pPr lvl="0"/>
            <a:r>
              <a:rPr lang="en-US" dirty="0"/>
              <a:t>Highly imaginative.</a:t>
            </a:r>
          </a:p>
          <a:p>
            <a:pPr lvl="0"/>
            <a:r>
              <a:rPr lang="en-US" dirty="0"/>
              <a:t>Concept of time improving, especially in relation to sequence of daily routine.</a:t>
            </a:r>
          </a:p>
          <a:p>
            <a:pPr lvl="0"/>
            <a:r>
              <a:rPr lang="en-US" dirty="0"/>
              <a:t>Uses alibis to excuse behavior.</a:t>
            </a:r>
          </a:p>
          <a:p>
            <a:pPr lvl="0"/>
            <a:r>
              <a:rPr lang="en-US" dirty="0"/>
              <a:t>Pre- conventional Morality-</a:t>
            </a:r>
          </a:p>
          <a:p>
            <a:pPr lvl="0"/>
            <a:r>
              <a:rPr lang="en-US" dirty="0"/>
              <a:t>Stage-2 (4-7 years)</a:t>
            </a:r>
          </a:p>
          <a:p>
            <a:pPr lvl="0"/>
            <a:r>
              <a:rPr lang="en-US" dirty="0"/>
              <a:t>You do it for me; I’ll do it for you.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lstStyle/>
          <a:p>
            <a:r>
              <a:rPr lang="en-US" b="1" dirty="0"/>
              <a:t>Play stimulation-</a:t>
            </a:r>
            <a:endParaRPr lang="en-US" dirty="0"/>
          </a:p>
          <a:p>
            <a:pPr lvl="0"/>
            <a:r>
              <a:rPr lang="en-US" dirty="0"/>
              <a:t>Play cooperatively with others.</a:t>
            </a:r>
          </a:p>
          <a:p>
            <a:pPr lvl="0"/>
            <a:r>
              <a:rPr lang="en-US" dirty="0"/>
              <a:t>Interested in world.</a:t>
            </a:r>
          </a:p>
          <a:p>
            <a:pPr lvl="0"/>
            <a:r>
              <a:rPr lang="en-US" dirty="0"/>
              <a:t>Provide: hand puppets, doll house &amp; furniture, costume box, doll nurse or doctor kit to stimulate imagination, black board, chalk, paste, paper, scissors, clay, finger, paints to stimulate creativity.</a:t>
            </a:r>
          </a:p>
          <a:p>
            <a:pPr lvl="0"/>
            <a:r>
              <a:rPr lang="en-US" dirty="0"/>
              <a:t>Sliding boards, swings, work bench, blocks of all sizes, garden toys. Tinker toys to encourage motor activities.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lstStyle/>
          <a:p>
            <a:r>
              <a:rPr lang="en-US" b="1" dirty="0"/>
              <a:t>GROWTH &amp; DEVELOPMENT (5 YEARS):</a:t>
            </a:r>
            <a:endParaRPr lang="en-US" dirty="0"/>
          </a:p>
          <a:p>
            <a:r>
              <a:rPr lang="en-US" b="1" dirty="0"/>
              <a:t>Physical or biologic development:</a:t>
            </a:r>
            <a:endParaRPr lang="en-US" dirty="0"/>
          </a:p>
          <a:p>
            <a:pPr lvl="0"/>
            <a:r>
              <a:rPr lang="en-US" dirty="0"/>
              <a:t>Weight – approximately 15.4- 21.4 kg gained 2.27kg during the fifth year.</a:t>
            </a:r>
          </a:p>
          <a:p>
            <a:pPr lvl="0"/>
            <a:r>
              <a:rPr lang="en-US" dirty="0"/>
              <a:t>Height – approximately- 103-115 cm. gained 8 cm (3 inch) in fifth year.</a:t>
            </a:r>
          </a:p>
          <a:p>
            <a:pPr lvl="0"/>
            <a:r>
              <a:rPr lang="en-US" dirty="0"/>
              <a:t>Pulse 95  15 (average 90 beats/ minutes)</a:t>
            </a:r>
          </a:p>
          <a:p>
            <a:pPr lvl="0"/>
            <a:r>
              <a:rPr lang="en-US" dirty="0"/>
              <a:t>Respiration 22  3 per minute</a:t>
            </a:r>
          </a:p>
          <a:p>
            <a:pPr lvl="0"/>
            <a:r>
              <a:rPr lang="en-US" dirty="0"/>
              <a:t>Head size- adult size nearly reached</a:t>
            </a:r>
          </a:p>
          <a:p>
            <a:pPr lvl="0"/>
            <a:r>
              <a:rPr lang="en-US" dirty="0"/>
              <a:t>Anticipate immediate toilet needs.</a:t>
            </a:r>
          </a:p>
          <a:p>
            <a:pPr>
              <a:buNone/>
            </a:pPr>
            <a:r>
              <a:rPr lang="en-US" dirty="0"/>
              <a: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85000" lnSpcReduction="20000"/>
          </a:bodyPr>
          <a:lstStyle/>
          <a:p>
            <a:r>
              <a:rPr lang="en-US" b="1" dirty="0"/>
              <a:t>Motor development</a:t>
            </a:r>
            <a:endParaRPr lang="en-US" dirty="0"/>
          </a:p>
          <a:p>
            <a:r>
              <a:rPr lang="en-US" b="1" dirty="0"/>
              <a:t>Gross motor:</a:t>
            </a:r>
            <a:endParaRPr lang="en-US" dirty="0"/>
          </a:p>
          <a:p>
            <a:pPr lvl="0"/>
            <a:r>
              <a:rPr lang="en-US" dirty="0"/>
              <a:t>Skips, alternative feet’s.</a:t>
            </a:r>
          </a:p>
          <a:p>
            <a:pPr lvl="0"/>
            <a:r>
              <a:rPr lang="en-US" dirty="0"/>
              <a:t>Jumps rope and jumps over objects</a:t>
            </a:r>
          </a:p>
          <a:p>
            <a:pPr lvl="0"/>
            <a:r>
              <a:rPr lang="en-US" dirty="0"/>
              <a:t>Walks a balance beam</a:t>
            </a:r>
          </a:p>
          <a:p>
            <a:pPr lvl="0"/>
            <a:r>
              <a:rPr lang="en-US" dirty="0"/>
              <a:t>Imitates dance steps if taught</a:t>
            </a:r>
          </a:p>
          <a:p>
            <a:pPr lvl="0"/>
            <a:r>
              <a:rPr lang="en-US" dirty="0"/>
              <a:t>Catch a ball smoothly with hands.</a:t>
            </a:r>
          </a:p>
          <a:p>
            <a:pPr lvl="0"/>
            <a:r>
              <a:rPr lang="en-US" dirty="0"/>
              <a:t>Balances on one foot 8-10 seconds</a:t>
            </a:r>
          </a:p>
          <a:p>
            <a:pPr lvl="0"/>
            <a:r>
              <a:rPr lang="en-US" dirty="0"/>
              <a:t>Roller stakes</a:t>
            </a:r>
          </a:p>
          <a:p>
            <a:endParaRPr lang="en-US" dirty="0"/>
          </a:p>
          <a:p>
            <a:r>
              <a:rPr lang="en-US" b="1" dirty="0"/>
              <a:t>Fine motor:</a:t>
            </a:r>
            <a:endParaRPr lang="en-US" dirty="0"/>
          </a:p>
          <a:p>
            <a:pPr lvl="0"/>
            <a:r>
              <a:rPr lang="en-US" dirty="0"/>
              <a:t>Copies a triangle </a:t>
            </a:r>
          </a:p>
          <a:p>
            <a:pPr lvl="0"/>
            <a:r>
              <a:rPr lang="en-US" dirty="0"/>
              <a:t>Crosses vertical lines</a:t>
            </a:r>
          </a:p>
          <a:p>
            <a:pPr lvl="0"/>
            <a:r>
              <a:rPr lang="en-US" dirty="0"/>
              <a:t>Copies letters; may be able to print own name</a:t>
            </a:r>
          </a:p>
          <a:p>
            <a:pPr lvl="0"/>
            <a:r>
              <a:rPr lang="en-US" dirty="0"/>
              <a:t>Draws a three part man</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fontScale="70000" lnSpcReduction="20000"/>
          </a:bodyPr>
          <a:lstStyle/>
          <a:p>
            <a:r>
              <a:rPr lang="en-US" b="1" dirty="0"/>
              <a:t>Self-care:</a:t>
            </a:r>
            <a:endParaRPr lang="en-US" dirty="0"/>
          </a:p>
          <a:p>
            <a:pPr>
              <a:buNone/>
            </a:pPr>
            <a:r>
              <a:rPr lang="en-US" b="1" dirty="0"/>
              <a:t> </a:t>
            </a:r>
            <a:endParaRPr lang="en-US" dirty="0"/>
          </a:p>
          <a:p>
            <a:r>
              <a:rPr lang="en-US" b="1" dirty="0"/>
              <a:t>Feeding skills-</a:t>
            </a:r>
            <a:endParaRPr lang="en-US" dirty="0"/>
          </a:p>
          <a:p>
            <a:pPr lvl="0"/>
            <a:r>
              <a:rPr lang="en-US" dirty="0"/>
              <a:t>Select fork over spoon when appropriate.</a:t>
            </a:r>
          </a:p>
          <a:p>
            <a:r>
              <a:rPr lang="en-US" dirty="0"/>
              <a:t> </a:t>
            </a:r>
          </a:p>
          <a:p>
            <a:r>
              <a:rPr lang="en-US" b="1" dirty="0"/>
              <a:t>Dressing skills-</a:t>
            </a:r>
            <a:endParaRPr lang="en-US" dirty="0"/>
          </a:p>
          <a:p>
            <a:pPr lvl="0"/>
            <a:r>
              <a:rPr lang="en-US" dirty="0"/>
              <a:t>May able to lace shoes.</a:t>
            </a:r>
          </a:p>
          <a:p>
            <a:pPr lvl="0"/>
            <a:r>
              <a:rPr lang="en-US" dirty="0"/>
              <a:t>Manages zippers in back.</a:t>
            </a:r>
          </a:p>
          <a:p>
            <a:pPr>
              <a:buNone/>
            </a:pPr>
            <a:r>
              <a:rPr lang="en-US" dirty="0"/>
              <a:t> </a:t>
            </a:r>
          </a:p>
          <a:p>
            <a:r>
              <a:rPr lang="en-US" b="1" dirty="0"/>
              <a:t>Toileting &amp; grooming skills:</a:t>
            </a:r>
            <a:endParaRPr lang="en-US" dirty="0"/>
          </a:p>
          <a:p>
            <a:pPr lvl="0"/>
            <a:r>
              <a:rPr lang="en-US" dirty="0"/>
              <a:t>Wipes self independently</a:t>
            </a:r>
          </a:p>
          <a:p>
            <a:pPr lvl="0"/>
            <a:r>
              <a:rPr lang="en-US" dirty="0"/>
              <a:t>Flushes toilet after stools.</a:t>
            </a:r>
          </a:p>
          <a:p>
            <a:pPr lvl="0"/>
            <a:r>
              <a:rPr lang="en-US" dirty="0"/>
              <a:t>Bathes self</a:t>
            </a:r>
          </a:p>
          <a:p>
            <a:pPr lvl="0"/>
            <a:r>
              <a:rPr lang="en-US" dirty="0"/>
              <a:t>Coombs hair will help.</a:t>
            </a:r>
          </a:p>
          <a:p>
            <a:pPr lvl="0"/>
            <a:r>
              <a:rPr lang="en-US" dirty="0"/>
              <a:t>Can blow nose when asked.</a:t>
            </a:r>
          </a:p>
          <a:p>
            <a:pPr>
              <a:buNone/>
            </a:pPr>
            <a:r>
              <a:rPr lang="en-US" b="1" dirty="0"/>
              <a:t> </a:t>
            </a:r>
            <a:endParaRPr lang="en-US" dirty="0"/>
          </a:p>
          <a:p>
            <a:r>
              <a:rPr lang="en-US" b="1" dirty="0"/>
              <a:t>Sensory development</a:t>
            </a:r>
            <a:endParaRPr lang="en-US" dirty="0"/>
          </a:p>
          <a:p>
            <a:pPr lvl="0"/>
            <a:r>
              <a:rPr lang="en-US" dirty="0"/>
              <a:t>Visual acuity- 20/20</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fontScale="85000" lnSpcReduction="20000"/>
          </a:bodyPr>
          <a:lstStyle/>
          <a:p>
            <a:r>
              <a:rPr lang="en-US" b="1" dirty="0"/>
              <a:t>Psychosocial development:</a:t>
            </a:r>
            <a:endParaRPr lang="en-US" dirty="0"/>
          </a:p>
          <a:p>
            <a:pPr lvl="0"/>
            <a:r>
              <a:rPr lang="en-US" dirty="0"/>
              <a:t>Sense of initiative (3-5 years)</a:t>
            </a:r>
          </a:p>
          <a:p>
            <a:pPr lvl="0"/>
            <a:r>
              <a:rPr lang="en-US" dirty="0"/>
              <a:t>Continues to be egocentric separates easily from parents independent and trust worthy</a:t>
            </a:r>
          </a:p>
          <a:p>
            <a:pPr lvl="0"/>
            <a:r>
              <a:rPr lang="en-US" dirty="0"/>
              <a:t>Looks for parents encouragement and support</a:t>
            </a:r>
          </a:p>
          <a:p>
            <a:pPr lvl="0"/>
            <a:r>
              <a:rPr lang="en-US" dirty="0"/>
              <a:t>Engages in cooperative play.</a:t>
            </a:r>
          </a:p>
          <a:p>
            <a:pPr lvl="0"/>
            <a:r>
              <a:rPr lang="en-US" dirty="0"/>
              <a:t>Very industrious</a:t>
            </a:r>
          </a:p>
          <a:p>
            <a:pPr lvl="0"/>
            <a:r>
              <a:rPr lang="en-US" dirty="0"/>
              <a:t>Approximately related to adult outside family.</a:t>
            </a:r>
          </a:p>
          <a:p>
            <a:pPr>
              <a:buNone/>
            </a:pPr>
            <a:r>
              <a:rPr lang="en-US" dirty="0"/>
              <a:t> </a:t>
            </a:r>
          </a:p>
          <a:p>
            <a:r>
              <a:rPr lang="en-US" b="1" dirty="0"/>
              <a:t>Psychosexual development:</a:t>
            </a:r>
            <a:endParaRPr lang="en-US" dirty="0"/>
          </a:p>
          <a:p>
            <a:pPr lvl="0"/>
            <a:r>
              <a:rPr lang="en-US" dirty="0"/>
              <a:t>Phallic stage- (3-6 years)</a:t>
            </a:r>
          </a:p>
          <a:p>
            <a:pPr>
              <a:buNone/>
            </a:pPr>
            <a:r>
              <a:rPr lang="en-US" b="1" dirty="0"/>
              <a:t> </a:t>
            </a:r>
            <a:endParaRPr lang="en-US" dirty="0"/>
          </a:p>
          <a:p>
            <a:r>
              <a:rPr lang="en-US" b="1" dirty="0"/>
              <a:t>Spiritual development</a:t>
            </a:r>
            <a:endParaRPr lang="en-US" dirty="0"/>
          </a:p>
          <a:p>
            <a:pPr lvl="0"/>
            <a:r>
              <a:rPr lang="en-US" dirty="0"/>
              <a:t> Intuitive- projective faith</a:t>
            </a:r>
          </a:p>
          <a:p>
            <a:pPr>
              <a:buNone/>
            </a:pPr>
            <a:r>
              <a:rPr lang="en-US" b="1" dirty="0"/>
              <a:t> </a:t>
            </a: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8"/>
            <a:ext cx="8451056" cy="1470025"/>
          </a:xfrm>
        </p:spPr>
        <p:txBody>
          <a:bodyPr>
            <a:normAutofit fontScale="90000"/>
          </a:bodyPr>
          <a:lstStyle/>
          <a:p>
            <a:r>
              <a:rPr lang="en-US" dirty="0"/>
              <a:t>GROWTH &amp; DEVELOPMENT</a:t>
            </a:r>
            <a:br>
              <a:rPr lang="en-US" dirty="0"/>
            </a:br>
            <a:r>
              <a:rPr lang="en-US" dirty="0"/>
              <a:t>PRE SCHOOL CHILDREN</a:t>
            </a:r>
            <a:br>
              <a:rPr lang="en-US" dirty="0"/>
            </a:br>
            <a:r>
              <a:rPr lang="en-US" dirty="0"/>
              <a:t>FROM 3YRS TO 5YRS</a:t>
            </a:r>
          </a:p>
        </p:txBody>
      </p:sp>
      <p:sp>
        <p:nvSpPr>
          <p:cNvPr id="3" name="Subtitle 2"/>
          <p:cNvSpPr>
            <a:spLocks noGrp="1"/>
          </p:cNvSpPr>
          <p:nvPr>
            <p:ph type="subTitle" idx="1"/>
          </p:nvPr>
        </p:nvSpPr>
        <p:spPr>
          <a:xfrm>
            <a:off x="3505200" y="5257800"/>
            <a:ext cx="5243512" cy="1371600"/>
          </a:xfrm>
        </p:spPr>
        <p:txBody>
          <a:bodyPr>
            <a:normAutofit/>
          </a:bodyPr>
          <a:lstStyle/>
          <a:p>
            <a:r>
              <a:rPr lang="en-US" sz="2800" dirty="0"/>
              <a:t>MRS.SURBHI ROYNA KEHARI</a:t>
            </a:r>
          </a:p>
          <a:p>
            <a:r>
              <a:rPr lang="en-US" sz="2800" dirty="0"/>
              <a:t>PROFESSOR</a:t>
            </a:r>
          </a:p>
          <a:p>
            <a:r>
              <a:rPr lang="en-US" sz="2800" dirty="0"/>
              <a:t>JINSAR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lstStyle/>
          <a:p>
            <a:r>
              <a:rPr lang="en-US" b="1" dirty="0"/>
              <a:t>Moral development:</a:t>
            </a:r>
            <a:endParaRPr lang="en-US" dirty="0"/>
          </a:p>
          <a:p>
            <a:r>
              <a:rPr lang="en-US" dirty="0"/>
              <a:t>Pre-operational thought-</a:t>
            </a:r>
          </a:p>
          <a:p>
            <a:pPr lvl="0"/>
            <a:r>
              <a:rPr lang="en-US" dirty="0"/>
              <a:t>Sub stage II (4-7 years)</a:t>
            </a:r>
          </a:p>
          <a:p>
            <a:pPr lvl="0"/>
            <a:r>
              <a:rPr lang="en-US" dirty="0"/>
              <a:t>Classifies object according to relationship that are similar.</a:t>
            </a:r>
          </a:p>
          <a:p>
            <a:pPr lvl="0"/>
            <a:r>
              <a:rPr lang="en-US" dirty="0"/>
              <a:t>Accurately describes events.</a:t>
            </a:r>
          </a:p>
          <a:p>
            <a:pPr lvl="0"/>
            <a:r>
              <a:rPr lang="en-US" dirty="0"/>
              <a:t>Aware of cultural difference</a:t>
            </a:r>
          </a:p>
          <a:p>
            <a:pPr lvl="0"/>
            <a:r>
              <a:rPr lang="en-US" dirty="0"/>
              <a:t>Matter of fact about differences in others</a:t>
            </a:r>
          </a:p>
          <a:p>
            <a:pPr lvl="0"/>
            <a:r>
              <a:rPr lang="en-US" dirty="0"/>
              <a:t>Time orientation improving using words with increased meaning.</a:t>
            </a:r>
          </a:p>
          <a:p>
            <a:pPr lvl="0"/>
            <a:r>
              <a:rPr lang="en-US" dirty="0"/>
              <a:t>Very curious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lstStyle/>
          <a:p>
            <a:r>
              <a:rPr lang="en-US" b="1" dirty="0"/>
              <a:t>Language development:</a:t>
            </a:r>
            <a:endParaRPr lang="en-US" dirty="0"/>
          </a:p>
          <a:p>
            <a:r>
              <a:rPr lang="en-US" b="1" dirty="0"/>
              <a:t>Receptive language-</a:t>
            </a:r>
            <a:endParaRPr lang="en-US" dirty="0"/>
          </a:p>
          <a:p>
            <a:pPr lvl="0"/>
            <a:r>
              <a:rPr lang="en-US" dirty="0"/>
              <a:t>Carries out instruction with three suggested tasks i.e. wash, dry. Sit down</a:t>
            </a:r>
          </a:p>
          <a:p>
            <a:pPr>
              <a:buNone/>
            </a:pPr>
            <a:r>
              <a:rPr lang="en-US" dirty="0"/>
              <a:t> </a:t>
            </a:r>
          </a:p>
          <a:p>
            <a:r>
              <a:rPr lang="en-US" b="1" dirty="0"/>
              <a:t>Expressive language-</a:t>
            </a:r>
            <a:endParaRPr lang="en-US" dirty="0"/>
          </a:p>
          <a:p>
            <a:pPr lvl="0"/>
            <a:r>
              <a:rPr lang="en-US" dirty="0"/>
              <a:t>Names primary colors</a:t>
            </a:r>
          </a:p>
          <a:p>
            <a:pPr lvl="0"/>
            <a:r>
              <a:rPr lang="en-US" dirty="0"/>
              <a:t>Ask meaning of words</a:t>
            </a:r>
          </a:p>
          <a:p>
            <a:pPr lvl="0"/>
            <a:r>
              <a:rPr lang="en-US" dirty="0"/>
              <a:t>Repeat sentences of 10-12 syllables</a:t>
            </a:r>
          </a:p>
          <a:p>
            <a:pPr lvl="0"/>
            <a:r>
              <a:rPr lang="en-US" dirty="0"/>
              <a:t>Counts to 10</a:t>
            </a:r>
          </a:p>
          <a:p>
            <a:pPr lvl="0"/>
            <a:r>
              <a:rPr lang="en-US" dirty="0"/>
              <a:t>Has a vocabulary of 2100 words.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55000" lnSpcReduction="20000"/>
          </a:bodyPr>
          <a:lstStyle/>
          <a:p>
            <a:r>
              <a:rPr lang="en-US" b="1" dirty="0"/>
              <a:t>Play stimulation</a:t>
            </a:r>
            <a:r>
              <a:rPr lang="en-US" dirty="0"/>
              <a:t>-</a:t>
            </a:r>
          </a:p>
          <a:p>
            <a:r>
              <a:rPr lang="en-US" dirty="0"/>
              <a:t>Plays competitive, excessive games</a:t>
            </a:r>
          </a:p>
          <a:p>
            <a:pPr lvl="0"/>
            <a:r>
              <a:rPr lang="en-US" dirty="0"/>
              <a:t>Loves to transport thing in truck, cars and wagons.</a:t>
            </a:r>
          </a:p>
          <a:p>
            <a:pPr lvl="0"/>
            <a:r>
              <a:rPr lang="en-US" dirty="0"/>
              <a:t>Provide: simple games for competitive &amp; team play (see- saw, jungle gym, jump, role and skates for motor activity.</a:t>
            </a:r>
          </a:p>
          <a:p>
            <a:pPr lvl="0"/>
            <a:r>
              <a:rPr lang="en-US" dirty="0"/>
              <a:t>Construction toys, paper dolls, opportunities for collecting nature specimen for creative activity.</a:t>
            </a:r>
          </a:p>
          <a:p>
            <a:pPr lvl="0"/>
            <a:r>
              <a:rPr lang="en-US" dirty="0"/>
              <a:t>Color sets, books and puzzles for quiet play.</a:t>
            </a:r>
          </a:p>
          <a:p>
            <a:pPr>
              <a:buNone/>
            </a:pPr>
            <a:r>
              <a:rPr lang="en-US" dirty="0"/>
              <a:t> </a:t>
            </a:r>
          </a:p>
          <a:p>
            <a:r>
              <a:rPr lang="en-US" b="1" dirty="0"/>
              <a:t>Immunization</a:t>
            </a:r>
            <a:r>
              <a:rPr lang="en-US" dirty="0"/>
              <a:t>-</a:t>
            </a:r>
          </a:p>
          <a:p>
            <a:pPr lvl="0"/>
            <a:r>
              <a:rPr lang="en-US" dirty="0"/>
              <a:t>Booster dose of OPV (Oral polio vaccine), TT (Tetanus </a:t>
            </a:r>
            <a:r>
              <a:rPr lang="en-US" dirty="0" err="1"/>
              <a:t>Toxoid</a:t>
            </a:r>
            <a:r>
              <a:rPr lang="en-US" dirty="0"/>
              <a:t>), DPT ( Diphtheria, </a:t>
            </a:r>
            <a:r>
              <a:rPr lang="en-US" dirty="0" err="1"/>
              <a:t>Pertussis</a:t>
            </a:r>
            <a:r>
              <a:rPr lang="en-US" dirty="0"/>
              <a:t>, Tetanus)</a:t>
            </a:r>
          </a:p>
          <a:p>
            <a:pPr>
              <a:buNone/>
            </a:pPr>
            <a:r>
              <a:rPr lang="en-US" dirty="0"/>
              <a:t> </a:t>
            </a:r>
          </a:p>
          <a:p>
            <a:r>
              <a:rPr lang="en-US" b="1" dirty="0"/>
              <a:t>Dentition: </a:t>
            </a:r>
            <a:r>
              <a:rPr lang="en-US" dirty="0"/>
              <a:t>-</a:t>
            </a:r>
          </a:p>
          <a:p>
            <a:pPr lvl="0"/>
            <a:r>
              <a:rPr lang="en-US" dirty="0"/>
              <a:t>Changes in dentition are few during the pre-school years. Preschool child should visit a dentist regularly every 3-6 months. Dental caries are most common during this period.</a:t>
            </a:r>
          </a:p>
          <a:p>
            <a:pPr>
              <a:buNone/>
            </a:pPr>
            <a:r>
              <a:rPr lang="en-US" dirty="0"/>
              <a:t> </a:t>
            </a:r>
          </a:p>
          <a:p>
            <a:r>
              <a:rPr lang="en-US" b="1" dirty="0"/>
              <a:t>Health promotion: </a:t>
            </a:r>
            <a:r>
              <a:rPr lang="en-US" dirty="0"/>
              <a:t>-</a:t>
            </a:r>
          </a:p>
          <a:p>
            <a:pPr lvl="0"/>
            <a:r>
              <a:rPr lang="en-US" dirty="0"/>
              <a:t>The nurse is responsible for assisting the parents in understanding the changes that occur in appearance, skills and behavior of pre-school child.</a:t>
            </a:r>
          </a:p>
          <a:p>
            <a:pPr lvl="0"/>
            <a:r>
              <a:rPr lang="en-US" dirty="0"/>
              <a:t>In addition parents need guidance in health promotion, accident prevention and health supervision.</a:t>
            </a:r>
          </a:p>
          <a:p>
            <a:pPr>
              <a:buNone/>
            </a:pPr>
            <a:r>
              <a:rPr lang="en-US" dirty="0"/>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lstStyle/>
          <a:p>
            <a:r>
              <a:rPr lang="en-US" b="1" dirty="0"/>
              <a:t>Nutrition</a:t>
            </a:r>
            <a:r>
              <a:rPr lang="en-US" dirty="0"/>
              <a:t>-</a:t>
            </a:r>
          </a:p>
          <a:p>
            <a:pPr lvl="0"/>
            <a:r>
              <a:rPr lang="en-US" sz="2400" dirty="0"/>
              <a:t>Preschoolers need to eat only one half as much as does the adult. The daily requirement of calorie ranges from 1300-1700 calories includes 30 grams of protein. Water requirement decreases to 90-100 ml/kg/day</a:t>
            </a:r>
            <a:r>
              <a:rPr lang="en-US" dirty="0"/>
              <a:t>.</a:t>
            </a:r>
          </a:p>
          <a:p>
            <a:pPr>
              <a:buNone/>
            </a:pP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02408"/>
          </a:xfrm>
        </p:spPr>
        <p:txBody>
          <a:bodyPr/>
          <a:lstStyle/>
          <a:p>
            <a:endParaRPr lang="en-US" dirty="0"/>
          </a:p>
        </p:txBody>
      </p:sp>
      <p:pic>
        <p:nvPicPr>
          <p:cNvPr id="4" name="Picture 3"/>
          <p:cNvPicPr/>
          <p:nvPr/>
        </p:nvPicPr>
        <p:blipFill>
          <a:blip r:embed="rId2"/>
          <a:srcRect l="18199" t="29319" r="14931" b="25704"/>
          <a:stretch>
            <a:fillRect/>
          </a:stretch>
        </p:blipFill>
        <p:spPr bwMode="auto">
          <a:xfrm>
            <a:off x="457200" y="152400"/>
            <a:ext cx="8229600" cy="6324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fontScale="62500" lnSpcReduction="20000"/>
          </a:bodyPr>
          <a:lstStyle/>
          <a:p>
            <a:r>
              <a:rPr lang="en-US" b="1" dirty="0"/>
              <a:t>Play stimulation</a:t>
            </a:r>
            <a:r>
              <a:rPr lang="en-US" dirty="0"/>
              <a:t>-</a:t>
            </a:r>
          </a:p>
          <a:p>
            <a:pPr lvl="0"/>
            <a:r>
              <a:rPr lang="en-US" dirty="0"/>
              <a:t>The progress that pre-school children make in personality development, ability to deal with reality and control of feelings can be seen in their play. Through play children learn to express their feelings through and develop love and concern for their play mates.</a:t>
            </a:r>
          </a:p>
          <a:p>
            <a:pPr>
              <a:buNone/>
            </a:pPr>
            <a:endParaRPr lang="en-US" dirty="0"/>
          </a:p>
          <a:p>
            <a:r>
              <a:rPr lang="en-US" b="1" dirty="0"/>
              <a:t>Characteristics of play</a:t>
            </a:r>
            <a:r>
              <a:rPr lang="en-US" dirty="0"/>
              <a:t>-</a:t>
            </a:r>
          </a:p>
          <a:p>
            <a:pPr lvl="0"/>
            <a:r>
              <a:rPr lang="en-US" dirty="0"/>
              <a:t>Play is the business of children.</a:t>
            </a:r>
          </a:p>
          <a:p>
            <a:pPr lvl="0"/>
            <a:r>
              <a:rPr lang="en-US" dirty="0"/>
              <a:t>Pre- school children play actively.</a:t>
            </a:r>
          </a:p>
          <a:p>
            <a:pPr lvl="0"/>
            <a:r>
              <a:rPr lang="en-US" dirty="0"/>
              <a:t>They climb, runs, hammer, open doors with a bang and slam them shut.</a:t>
            </a:r>
          </a:p>
          <a:p>
            <a:pPr lvl="0"/>
            <a:r>
              <a:rPr lang="en-US" dirty="0"/>
              <a:t>Develop motor skills require practice for progressing improvement.</a:t>
            </a:r>
          </a:p>
          <a:p>
            <a:pPr lvl="0"/>
            <a:r>
              <a:rPr lang="en-US" dirty="0"/>
              <a:t>Children are always aware of the differences between real and their imaginary world.</a:t>
            </a:r>
          </a:p>
          <a:p>
            <a:pPr lvl="0"/>
            <a:r>
              <a:rPr lang="en-US" dirty="0"/>
              <a:t>Children need to be encouraged to express their own creativity rather than fitting them with in a mold of adult expectation.</a:t>
            </a:r>
          </a:p>
          <a:p>
            <a:pPr lvl="0"/>
            <a:r>
              <a:rPr lang="en-US" dirty="0"/>
              <a:t>They should be encouraged to play with toys of their own choice independent of gender role.</a:t>
            </a:r>
          </a:p>
          <a:p>
            <a:pPr>
              <a:buNone/>
            </a:pPr>
            <a:r>
              <a:rPr lang="en-US" dirty="0"/>
              <a:t>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fontScale="85000" lnSpcReduction="20000"/>
          </a:bodyPr>
          <a:lstStyle/>
          <a:p>
            <a:r>
              <a:rPr lang="en-US" b="1" dirty="0"/>
              <a:t>Sleep pattern</a:t>
            </a:r>
            <a:r>
              <a:rPr lang="en-US" dirty="0"/>
              <a:t>-</a:t>
            </a:r>
          </a:p>
          <a:p>
            <a:pPr lvl="0"/>
            <a:r>
              <a:rPr lang="en-US" dirty="0"/>
              <a:t>Sleep pattern vary widely but the average pre-school child sleeps approximately 12 hours at night and infrequently takes daytime naps.</a:t>
            </a:r>
          </a:p>
          <a:p>
            <a:pPr lvl="0"/>
            <a:r>
              <a:rPr lang="en-US" dirty="0"/>
              <a:t>Walking during the night is common throughout early childhood and may rarely than developmental factors.</a:t>
            </a:r>
          </a:p>
          <a:p>
            <a:pPr>
              <a:buNone/>
            </a:pPr>
            <a:r>
              <a:rPr lang="en-US" dirty="0"/>
              <a:t> </a:t>
            </a:r>
          </a:p>
          <a:p>
            <a:r>
              <a:rPr lang="en-US" b="1" dirty="0"/>
              <a:t>Exercise</a:t>
            </a:r>
            <a:r>
              <a:rPr lang="en-US" dirty="0"/>
              <a:t>-</a:t>
            </a:r>
          </a:p>
          <a:p>
            <a:pPr lvl="0"/>
            <a:r>
              <a:rPr lang="en-US" dirty="0"/>
              <a:t>Motor activity continues to be high and allow pre- school child to explore their environment, begin learning physical games, sports and interact with others.</a:t>
            </a:r>
          </a:p>
          <a:p>
            <a:pPr lvl="0"/>
            <a:r>
              <a:rPr lang="en-US" dirty="0"/>
              <a:t>Pre –school child increased gross motor abilities and coordination provide them the opportunity to engage in many physical activity.</a:t>
            </a:r>
            <a:r>
              <a:rPr lang="en-US" b="1" dirty="0"/>
              <a:t> </a:t>
            </a:r>
            <a:endParaRPr lang="en-US" dirty="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72000"/>
          </a:xfrm>
        </p:spPr>
        <p:txBody>
          <a:bodyPr>
            <a:normAutofit fontScale="77500" lnSpcReduction="20000"/>
          </a:bodyPr>
          <a:lstStyle/>
          <a:p>
            <a:r>
              <a:rPr lang="en-US" b="1" u="sng" dirty="0"/>
              <a:t>CONCLUSION-</a:t>
            </a:r>
            <a:endParaRPr lang="en-US" dirty="0"/>
          </a:p>
          <a:p>
            <a:r>
              <a:rPr lang="en-US" dirty="0"/>
              <a:t>Parents are still responsible for the health care and health supervision of their preschool children. The health care provider should share information on the developmental needs of preschool child as well as respond to the concerns of parents. Giving parents their child health records or at least a list of the problems, current information on nutrition, increases participation in the learning – teaching situation. It is important today for the parents / child/ family to be active participants in their own health care.</a:t>
            </a:r>
          </a:p>
          <a:p>
            <a:pPr marL="64008" indent="0">
              <a:buNone/>
            </a:pPr>
            <a:r>
              <a:rPr lang="en-US" dirty="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lstStyle/>
          <a:p>
            <a:r>
              <a:rPr lang="en-US" b="1" dirty="0"/>
              <a:t>GROWTH &amp; DEVELOPMENT (3 YEARS):</a:t>
            </a:r>
            <a:endParaRPr lang="en-US" dirty="0"/>
          </a:p>
          <a:p>
            <a:r>
              <a:rPr lang="en-US" b="1" dirty="0"/>
              <a:t>Physical and biological development:</a:t>
            </a:r>
            <a:endParaRPr lang="en-US" dirty="0"/>
          </a:p>
          <a:p>
            <a:pPr lvl="0"/>
            <a:r>
              <a:rPr lang="en-US" b="1" dirty="0"/>
              <a:t>Weight: -</a:t>
            </a:r>
            <a:r>
              <a:rPr lang="en-US" dirty="0"/>
              <a:t> approximately 12.5-16.5 kg</a:t>
            </a:r>
          </a:p>
          <a:p>
            <a:pPr lvl="0"/>
            <a:r>
              <a:rPr lang="en-US" b="1" dirty="0"/>
              <a:t>Height: -</a:t>
            </a:r>
            <a:r>
              <a:rPr lang="en-US" dirty="0"/>
              <a:t>approximately 90.5-101.5 cm. has increased 8cm </a:t>
            </a:r>
          </a:p>
          <a:p>
            <a:pPr lvl="0"/>
            <a:r>
              <a:rPr lang="en-US" b="1" dirty="0"/>
              <a:t>Pulse: -</a:t>
            </a:r>
            <a:r>
              <a:rPr lang="en-US" dirty="0"/>
              <a:t> 105  15 beats per minute</a:t>
            </a:r>
          </a:p>
          <a:p>
            <a:pPr lvl="0"/>
            <a:r>
              <a:rPr lang="en-US" b="1" dirty="0"/>
              <a:t>Respiration: -</a:t>
            </a:r>
            <a:r>
              <a:rPr lang="en-US" dirty="0"/>
              <a:t> 25  5 per minute</a:t>
            </a:r>
          </a:p>
          <a:p>
            <a:pPr lvl="0"/>
            <a:r>
              <a:rPr lang="en-US" b="1" dirty="0"/>
              <a:t>Blood pressure: -</a:t>
            </a:r>
            <a:r>
              <a:rPr lang="en-US" dirty="0"/>
              <a:t> 100/60  20</a:t>
            </a:r>
          </a:p>
          <a:p>
            <a:pPr lvl="0"/>
            <a:r>
              <a:rPr lang="en-US" dirty="0"/>
              <a:t>Usually dry at night</a:t>
            </a:r>
          </a:p>
          <a:p>
            <a:pPr>
              <a:buNone/>
            </a:pPr>
            <a:r>
              <a:rPr lang="en-US" b="1" dirty="0"/>
              <a:t> </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77500" lnSpcReduction="20000"/>
          </a:bodyPr>
          <a:lstStyle/>
          <a:p>
            <a:r>
              <a:rPr lang="en-US" b="1" dirty="0"/>
              <a:t>Motor development:</a:t>
            </a:r>
            <a:endParaRPr lang="en-US" dirty="0"/>
          </a:p>
          <a:p>
            <a:r>
              <a:rPr lang="en-US" b="1" dirty="0"/>
              <a:t>Gross motor:</a:t>
            </a:r>
            <a:endParaRPr lang="en-US" dirty="0"/>
          </a:p>
          <a:p>
            <a:pPr lvl="0"/>
            <a:r>
              <a:rPr lang="en-US" dirty="0"/>
              <a:t>Walks a straight line</a:t>
            </a:r>
          </a:p>
          <a:p>
            <a:pPr lvl="0"/>
            <a:r>
              <a:rPr lang="en-US" dirty="0"/>
              <a:t>Walks backward</a:t>
            </a:r>
          </a:p>
          <a:p>
            <a:pPr lvl="0"/>
            <a:r>
              <a:rPr lang="en-US" dirty="0"/>
              <a:t>Walks on tip toes</a:t>
            </a:r>
          </a:p>
          <a:p>
            <a:pPr lvl="0"/>
            <a:r>
              <a:rPr lang="en-US" dirty="0"/>
              <a:t>Runs without looking at feet</a:t>
            </a:r>
          </a:p>
          <a:p>
            <a:pPr lvl="0"/>
            <a:r>
              <a:rPr lang="en-US" dirty="0"/>
              <a:t>Catches ball with extended arms</a:t>
            </a:r>
          </a:p>
          <a:p>
            <a:pPr lvl="0"/>
            <a:r>
              <a:rPr lang="en-US" dirty="0"/>
              <a:t>Kicks a ball</a:t>
            </a:r>
          </a:p>
          <a:p>
            <a:pPr lvl="0"/>
            <a:r>
              <a:rPr lang="en-US" dirty="0"/>
              <a:t>Rides tricycle using pedals; turns wide corners.</a:t>
            </a:r>
          </a:p>
          <a:p>
            <a:pPr>
              <a:buNone/>
            </a:pPr>
            <a:endParaRPr lang="en-US" dirty="0"/>
          </a:p>
          <a:p>
            <a:r>
              <a:rPr lang="en-US" b="1" dirty="0"/>
              <a:t>Fine motor:</a:t>
            </a:r>
            <a:r>
              <a:rPr lang="en-US" dirty="0"/>
              <a:t> </a:t>
            </a:r>
          </a:p>
          <a:p>
            <a:pPr lvl="0"/>
            <a:r>
              <a:rPr lang="en-US" dirty="0"/>
              <a:t>Builds a tower of 9-10 blocks</a:t>
            </a:r>
          </a:p>
          <a:p>
            <a:pPr lvl="0"/>
            <a:r>
              <a:rPr lang="en-US" dirty="0"/>
              <a:t>Copies a circle</a:t>
            </a:r>
          </a:p>
          <a:p>
            <a:pPr lvl="0"/>
            <a:r>
              <a:rPr lang="en-US" dirty="0"/>
              <a:t>Uses blunt scissors with one hand to cut</a:t>
            </a:r>
          </a:p>
          <a:p>
            <a:pPr lvl="0"/>
            <a:r>
              <a:rPr lang="en-US" dirty="0"/>
              <a:t>Shows preference for hardness</a:t>
            </a:r>
          </a:p>
          <a:p>
            <a:pPr lvl="0"/>
            <a:r>
              <a:rPr lang="en-US" dirty="0"/>
              <a:t>Puts beads on string</a:t>
            </a:r>
          </a:p>
          <a:p>
            <a:pPr lvl="0"/>
            <a:r>
              <a:rPr lang="en-US" dirty="0"/>
              <a:t>Can help with simple household tasks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92500" lnSpcReduction="10000"/>
          </a:bodyPr>
          <a:lstStyle/>
          <a:p>
            <a:r>
              <a:rPr lang="en-US" b="1" dirty="0"/>
              <a:t>Self-care:</a:t>
            </a:r>
            <a:endParaRPr lang="en-US" dirty="0"/>
          </a:p>
          <a:p>
            <a:r>
              <a:rPr lang="en-US" b="1" dirty="0"/>
              <a:t>Dressing skills:</a:t>
            </a:r>
            <a:endParaRPr lang="en-US" dirty="0"/>
          </a:p>
          <a:p>
            <a:pPr lvl="0"/>
            <a:r>
              <a:rPr lang="en-US" dirty="0"/>
              <a:t>Can put on coat without assistance</a:t>
            </a:r>
          </a:p>
          <a:p>
            <a:pPr lvl="0"/>
            <a:r>
              <a:rPr lang="en-US" dirty="0"/>
              <a:t>Can undress self in most instances.</a:t>
            </a:r>
          </a:p>
          <a:p>
            <a:pPr lvl="0">
              <a:buNone/>
            </a:pPr>
            <a:r>
              <a:rPr lang="en-US" dirty="0"/>
              <a:t> </a:t>
            </a:r>
          </a:p>
          <a:p>
            <a:r>
              <a:rPr lang="en-US" b="1" dirty="0"/>
              <a:t>Toileting &amp; grooming skills:</a:t>
            </a:r>
            <a:endParaRPr lang="en-US" dirty="0"/>
          </a:p>
          <a:p>
            <a:pPr lvl="0"/>
            <a:r>
              <a:rPr lang="en-US" dirty="0"/>
              <a:t>Can put pants up &amp; down</a:t>
            </a:r>
          </a:p>
          <a:p>
            <a:pPr lvl="0"/>
            <a:r>
              <a:rPr lang="en-US" dirty="0"/>
              <a:t>Can go to toilet alone</a:t>
            </a:r>
          </a:p>
          <a:p>
            <a:pPr lvl="0"/>
            <a:r>
              <a:rPr lang="en-US" dirty="0"/>
              <a:t>Brushes teeth with help.</a:t>
            </a:r>
          </a:p>
          <a:p>
            <a:pPr>
              <a:buNone/>
            </a:pPr>
            <a:r>
              <a:rPr lang="en-US" b="1" dirty="0"/>
              <a:t> </a:t>
            </a:r>
            <a:endParaRPr lang="en-US" dirty="0"/>
          </a:p>
          <a:p>
            <a:r>
              <a:rPr lang="en-US" b="1" dirty="0"/>
              <a:t>Sensory development:</a:t>
            </a:r>
            <a:endParaRPr lang="en-US" dirty="0"/>
          </a:p>
          <a:p>
            <a:pPr lvl="0"/>
            <a:r>
              <a:rPr lang="en-US" dirty="0"/>
              <a:t>Visual acuity 20/20</a:t>
            </a:r>
          </a:p>
          <a:p>
            <a:pPr>
              <a:buNone/>
            </a:pPr>
            <a:r>
              <a:rPr lang="en-US" dirty="0"/>
              <a:t>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77500" lnSpcReduction="20000"/>
          </a:bodyPr>
          <a:lstStyle/>
          <a:p>
            <a:r>
              <a:rPr lang="en-US" b="1" dirty="0"/>
              <a:t>Psychosocial development:</a:t>
            </a:r>
            <a:endParaRPr lang="en-US" dirty="0"/>
          </a:p>
          <a:p>
            <a:pPr lvl="0"/>
            <a:r>
              <a:rPr lang="en-US" dirty="0"/>
              <a:t>Sense of initiative (3-5 years)</a:t>
            </a:r>
          </a:p>
          <a:p>
            <a:pPr lvl="0"/>
            <a:r>
              <a:rPr lang="en-US" dirty="0"/>
              <a:t>Egocentric – unable to see others view point and can’t understand why others don’t see child.</a:t>
            </a:r>
          </a:p>
          <a:p>
            <a:pPr lvl="0"/>
            <a:r>
              <a:rPr lang="en-US" dirty="0"/>
              <a:t>Tends to be in patient and selfish</a:t>
            </a:r>
          </a:p>
          <a:p>
            <a:pPr lvl="0"/>
            <a:r>
              <a:rPr lang="en-US" dirty="0"/>
              <a:t>Usually separate easy from parents</a:t>
            </a:r>
          </a:p>
          <a:p>
            <a:pPr lvl="0"/>
            <a:r>
              <a:rPr lang="en-US" dirty="0"/>
              <a:t>Physically and verbally aggressive</a:t>
            </a:r>
          </a:p>
          <a:p>
            <a:pPr lvl="0"/>
            <a:r>
              <a:rPr lang="en-US" dirty="0"/>
              <a:t>Still have fears</a:t>
            </a:r>
          </a:p>
          <a:p>
            <a:pPr lvl="0"/>
            <a:r>
              <a:rPr lang="en-US" dirty="0"/>
              <a:t>Dreams and night mares continues</a:t>
            </a:r>
          </a:p>
          <a:p>
            <a:pPr lvl="0"/>
            <a:r>
              <a:rPr lang="en-US" dirty="0"/>
              <a:t>Sexually curious</a:t>
            </a:r>
          </a:p>
          <a:p>
            <a:pPr lvl="0"/>
            <a:r>
              <a:rPr lang="en-US" dirty="0"/>
              <a:t>Demonstrate strong attachment for parents with opposite sex.</a:t>
            </a:r>
          </a:p>
          <a:p>
            <a:pPr>
              <a:buNone/>
            </a:pPr>
            <a:r>
              <a:rPr lang="en-US" dirty="0"/>
              <a:t> </a:t>
            </a:r>
          </a:p>
          <a:p>
            <a:r>
              <a:rPr lang="en-US" b="1" dirty="0"/>
              <a:t>Psychosexual development:</a:t>
            </a:r>
            <a:endParaRPr lang="en-US" dirty="0"/>
          </a:p>
          <a:p>
            <a:pPr lvl="0"/>
            <a:r>
              <a:rPr lang="en-US" dirty="0"/>
              <a:t>Phallic stage (3-6 years)</a:t>
            </a:r>
          </a:p>
          <a:p>
            <a:pPr>
              <a:buNone/>
            </a:pPr>
            <a:r>
              <a:rPr lang="en-US" dirty="0"/>
              <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50008"/>
          </a:xfrm>
        </p:spPr>
        <p:txBody>
          <a:bodyPr>
            <a:normAutofit fontScale="85000" lnSpcReduction="20000"/>
          </a:bodyPr>
          <a:lstStyle/>
          <a:p>
            <a:r>
              <a:rPr lang="en-US" b="1" dirty="0"/>
              <a:t>Spiritual development:</a:t>
            </a:r>
            <a:endParaRPr lang="en-US" dirty="0"/>
          </a:p>
          <a:p>
            <a:pPr lvl="0"/>
            <a:r>
              <a:rPr lang="en-US" dirty="0"/>
              <a:t>Intuitive – projective faith</a:t>
            </a:r>
          </a:p>
          <a:p>
            <a:pPr>
              <a:buNone/>
            </a:pPr>
            <a:r>
              <a:rPr lang="en-US" dirty="0"/>
              <a:t> </a:t>
            </a:r>
          </a:p>
          <a:p>
            <a:r>
              <a:rPr lang="en-US" b="1" dirty="0"/>
              <a:t>Moral development:</a:t>
            </a:r>
            <a:endParaRPr lang="en-US" dirty="0"/>
          </a:p>
          <a:p>
            <a:pPr lvl="0"/>
            <a:r>
              <a:rPr lang="en-US" dirty="0"/>
              <a:t>Pre- operational stage-</a:t>
            </a:r>
          </a:p>
          <a:p>
            <a:pPr lvl="0"/>
            <a:r>
              <a:rPr lang="en-US" dirty="0"/>
              <a:t>Sub stage I (2-4years): pre conceptual</a:t>
            </a:r>
          </a:p>
          <a:p>
            <a:pPr lvl="0"/>
            <a:r>
              <a:rPr lang="en-US" dirty="0"/>
              <a:t>Sub stage II (4-7 years): Intuitive stage </a:t>
            </a:r>
          </a:p>
          <a:p>
            <a:pPr lvl="0"/>
            <a:r>
              <a:rPr lang="en-US" dirty="0"/>
              <a:t>Characteristics of thought include animism &amp; realism</a:t>
            </a:r>
          </a:p>
          <a:p>
            <a:pPr lvl="0"/>
            <a:r>
              <a:rPr lang="en-US" dirty="0"/>
              <a:t>Able to follow directional commands</a:t>
            </a:r>
          </a:p>
          <a:p>
            <a:pPr lvl="0"/>
            <a:r>
              <a:rPr lang="en-US" dirty="0"/>
              <a:t>Has a beginning understanding of time.</a:t>
            </a:r>
          </a:p>
          <a:p>
            <a:pPr lvl="0"/>
            <a:r>
              <a:rPr lang="en-US" dirty="0"/>
              <a:t>Tries to please and conforms to request the characteristics of thought include animism and realism.</a:t>
            </a:r>
          </a:p>
          <a:p>
            <a:pPr>
              <a:buNone/>
            </a:pPr>
            <a:r>
              <a:rPr lang="en-US" dirty="0"/>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normAutofit fontScale="70000" lnSpcReduction="20000"/>
          </a:bodyPr>
          <a:lstStyle/>
          <a:p>
            <a:r>
              <a:rPr lang="en-US" b="1" dirty="0"/>
              <a:t>Language development</a:t>
            </a:r>
            <a:endParaRPr lang="en-US" dirty="0"/>
          </a:p>
          <a:p>
            <a:r>
              <a:rPr lang="en-US" b="1" dirty="0"/>
              <a:t>Receptive language </a:t>
            </a:r>
            <a:endParaRPr lang="en-US" dirty="0"/>
          </a:p>
          <a:p>
            <a:pPr lvl="0"/>
            <a:r>
              <a:rPr lang="en-US" dirty="0"/>
              <a:t>Can obeys two prepositional commands</a:t>
            </a:r>
          </a:p>
          <a:p>
            <a:pPr>
              <a:buNone/>
            </a:pPr>
            <a:r>
              <a:rPr lang="en-US" b="1" dirty="0"/>
              <a:t> </a:t>
            </a:r>
            <a:endParaRPr lang="en-US" dirty="0"/>
          </a:p>
          <a:p>
            <a:r>
              <a:rPr lang="en-US" b="1" dirty="0"/>
              <a:t>Expressive language</a:t>
            </a:r>
            <a:endParaRPr lang="en-US" dirty="0"/>
          </a:p>
          <a:p>
            <a:pPr lvl="0"/>
            <a:r>
              <a:rPr lang="en-US" dirty="0"/>
              <a:t>Uses 4- word sentences- asks why, uses plurals</a:t>
            </a:r>
          </a:p>
          <a:p>
            <a:pPr lvl="0"/>
            <a:r>
              <a:rPr lang="en-US" dirty="0"/>
              <a:t>Give sex and full name figures in a pictures</a:t>
            </a:r>
          </a:p>
          <a:p>
            <a:pPr lvl="0"/>
            <a:r>
              <a:rPr lang="en-US" dirty="0"/>
              <a:t>Has vocabulary  of 800-1000 words</a:t>
            </a:r>
          </a:p>
          <a:p>
            <a:pPr lvl="0"/>
            <a:r>
              <a:rPr lang="en-US" dirty="0"/>
              <a:t>Child should be intelligent 90% of time</a:t>
            </a:r>
          </a:p>
          <a:p>
            <a:pPr>
              <a:buNone/>
            </a:pPr>
            <a:endParaRPr lang="en-US" dirty="0"/>
          </a:p>
          <a:p>
            <a:r>
              <a:rPr lang="en-US" b="1" dirty="0"/>
              <a:t>Play stimulation:</a:t>
            </a:r>
            <a:endParaRPr lang="en-US" dirty="0"/>
          </a:p>
          <a:p>
            <a:pPr lvl="0"/>
            <a:r>
              <a:rPr lang="en-US" dirty="0"/>
              <a:t>Likes things that squish, move, talk, make noise</a:t>
            </a:r>
          </a:p>
          <a:p>
            <a:pPr lvl="0"/>
            <a:r>
              <a:rPr lang="en-US" dirty="0"/>
              <a:t>Books about known things, crayons, paints, climbing apparatus</a:t>
            </a:r>
          </a:p>
          <a:p>
            <a:pPr lvl="0"/>
            <a:r>
              <a:rPr lang="en-US" dirty="0"/>
              <a:t>Transportation toys , tricycle, wagons, dump trucks, doll carriage</a:t>
            </a:r>
          </a:p>
          <a:p>
            <a:pPr lvl="0"/>
            <a:r>
              <a:rPr lang="en-US" dirty="0"/>
              <a:t>Play telephone, single puzzles, toy dishes, soap bubbles</a:t>
            </a:r>
          </a:p>
          <a:p>
            <a:pPr>
              <a:buNone/>
            </a:pPr>
            <a:r>
              <a:rPr lang="en-US" b="1" dirty="0"/>
              <a:t> </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GROWTH &amp; DEVELOPMENT (4YEARS):</a:t>
            </a:r>
            <a:br>
              <a:rPr lang="en-US" dirty="0"/>
            </a:br>
            <a:endParaRPr lang="en-US" dirty="0"/>
          </a:p>
        </p:txBody>
      </p:sp>
      <p:sp>
        <p:nvSpPr>
          <p:cNvPr id="3" name="Content Placeholder 2"/>
          <p:cNvSpPr>
            <a:spLocks noGrp="1"/>
          </p:cNvSpPr>
          <p:nvPr>
            <p:ph idx="1"/>
          </p:nvPr>
        </p:nvSpPr>
        <p:spPr>
          <a:xfrm>
            <a:off x="457200" y="1295400"/>
            <a:ext cx="8229600" cy="5159408"/>
          </a:xfrm>
        </p:spPr>
        <p:txBody>
          <a:bodyPr>
            <a:normAutofit lnSpcReduction="10000"/>
          </a:bodyPr>
          <a:lstStyle/>
          <a:p>
            <a:r>
              <a:rPr lang="en-US" b="1" dirty="0"/>
              <a:t>Physical or biologic development:</a:t>
            </a:r>
            <a:endParaRPr lang="en-US" dirty="0"/>
          </a:p>
          <a:p>
            <a:pPr lvl="0"/>
            <a:r>
              <a:rPr lang="en-US" b="1" dirty="0"/>
              <a:t>Weight: -</a:t>
            </a:r>
            <a:r>
              <a:rPr lang="en-US" dirty="0"/>
              <a:t>Approximately 13.5-19.5 kg. Has gained weight during fourth year (2.27kg)</a:t>
            </a:r>
          </a:p>
          <a:p>
            <a:pPr lvl="0"/>
            <a:r>
              <a:rPr lang="en-US" b="1" dirty="0"/>
              <a:t>Height: -</a:t>
            </a:r>
            <a:r>
              <a:rPr lang="en-US" dirty="0"/>
              <a:t>Approximately 95-10</a:t>
            </a:r>
          </a:p>
          <a:p>
            <a:pPr lvl="0"/>
            <a:r>
              <a:rPr lang="en-US" b="1" dirty="0"/>
              <a:t>Pulse: -</a:t>
            </a:r>
            <a:r>
              <a:rPr lang="en-US" dirty="0"/>
              <a:t>100  10 beats per minute</a:t>
            </a:r>
          </a:p>
          <a:p>
            <a:pPr lvl="0"/>
            <a:r>
              <a:rPr lang="en-US" b="1" dirty="0"/>
              <a:t>Respiration: - </a:t>
            </a:r>
            <a:r>
              <a:rPr lang="en-US" dirty="0"/>
              <a:t>24    4 per minute</a:t>
            </a:r>
          </a:p>
          <a:p>
            <a:pPr lvl="0"/>
            <a:r>
              <a:rPr lang="en-US" b="1" dirty="0"/>
              <a:t>Blood pressure: -</a:t>
            </a:r>
            <a:r>
              <a:rPr lang="en-US" dirty="0"/>
              <a:t>100/60    20</a:t>
            </a:r>
          </a:p>
          <a:p>
            <a:pPr lvl="0"/>
            <a:r>
              <a:rPr lang="en-US" dirty="0"/>
              <a:t>Usually dry at night</a:t>
            </a:r>
          </a:p>
          <a:p>
            <a:pPr>
              <a:buNone/>
            </a:pPr>
            <a:r>
              <a:rPr lang="en-US" dirty="0"/>
              <a:t>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TotalTime>
  <Words>1762</Words>
  <Application>Microsoft Office PowerPoint</Application>
  <PresentationFormat>On-screen Show (4:3)</PresentationFormat>
  <Paragraphs>278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Century Gothic</vt:lpstr>
      <vt:lpstr>Verdana</vt:lpstr>
      <vt:lpstr>Wingdings 2</vt:lpstr>
      <vt:lpstr>Verve</vt:lpstr>
      <vt:lpstr>PowerPoint Presentation</vt:lpstr>
      <vt:lpstr>GROWTH &amp; DEVELOPMENT PRE SCHOOL CHILDREN FROM 3YRS TO 5YRS</vt:lpstr>
      <vt:lpstr>PowerPoint Presentation</vt:lpstr>
      <vt:lpstr>PowerPoint Presentation</vt:lpstr>
      <vt:lpstr>PowerPoint Presentation</vt:lpstr>
      <vt:lpstr>PowerPoint Presentation</vt:lpstr>
      <vt:lpstr>PowerPoint Presentation</vt:lpstr>
      <vt:lpstr>PowerPoint Presentation</vt:lpstr>
      <vt:lpstr>GROWTH &amp; DEVELOPMENT (4YEARS):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SURBHI</dc:creator>
  <cp:lastModifiedBy>Abhishek Kehri</cp:lastModifiedBy>
  <cp:revision>17</cp:revision>
  <dcterms:created xsi:type="dcterms:W3CDTF">2006-08-16T00:00:00Z</dcterms:created>
  <dcterms:modified xsi:type="dcterms:W3CDTF">2025-05-19T05:13:02Z</dcterms:modified>
</cp:coreProperties>
</file>