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86" r:id="rId2"/>
    <p:sldId id="285" r:id="rId3"/>
    <p:sldId id="284" r:id="rId4"/>
    <p:sldId id="258" r:id="rId5"/>
    <p:sldId id="281" r:id="rId6"/>
    <p:sldId id="259" r:id="rId7"/>
    <p:sldId id="260" r:id="rId8"/>
    <p:sldId id="261" r:id="rId9"/>
    <p:sldId id="262" r:id="rId10"/>
    <p:sldId id="263" r:id="rId11"/>
    <p:sldId id="265" r:id="rId12"/>
    <p:sldId id="266" r:id="rId13"/>
    <p:sldId id="267" r:id="rId14"/>
    <p:sldId id="269" r:id="rId15"/>
    <p:sldId id="282" r:id="rId16"/>
    <p:sldId id="270" r:id="rId17"/>
    <p:sldId id="283" r:id="rId18"/>
    <p:sldId id="271" r:id="rId19"/>
    <p:sldId id="272" r:id="rId20"/>
    <p:sldId id="273" r:id="rId21"/>
    <p:sldId id="274" r:id="rId22"/>
    <p:sldId id="275" r:id="rId23"/>
    <p:sldId id="276" r:id="rId24"/>
    <p:sldId id="277"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B098F8-1E37-4267-B8F1-257C2E8F35F1}" type="datetimeFigureOut">
              <a:rPr lang="en-US" smtClean="0"/>
              <a:pPr/>
              <a:t>5/19/2025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1816984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B098F8-1E37-4267-B8F1-257C2E8F35F1}" type="datetimeFigureOut">
              <a:rPr lang="en-US" smtClean="0"/>
              <a:pPr/>
              <a:t>5/19/2025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3726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B098F8-1E37-4267-B8F1-257C2E8F35F1}" type="datetimeFigureOut">
              <a:rPr lang="en-US" smtClean="0"/>
              <a:pPr/>
              <a:t>5/19/2025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425282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B098F8-1E37-4267-B8F1-257C2E8F35F1}" type="datetimeFigureOut">
              <a:rPr lang="en-US" smtClean="0"/>
              <a:pPr/>
              <a:t>5/19/2025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4D9ACB-4BBF-4C0D-8ABB-11BB403BA2B4}" type="slidenum">
              <a:rPr lang="en-IN" smtClean="0"/>
              <a:pPr/>
              <a:t>‹#›</a:t>
            </a:fld>
            <a:endParaRPr lang="en-IN"/>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241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B098F8-1E37-4267-B8F1-257C2E8F35F1}" type="datetimeFigureOut">
              <a:rPr lang="en-US" smtClean="0"/>
              <a:pPr/>
              <a:t>5/19/2025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14517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BB098F8-1E37-4267-B8F1-257C2E8F35F1}" type="datetimeFigureOut">
              <a:rPr lang="en-US" smtClean="0"/>
              <a:pPr/>
              <a:t>5/19/2025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2429597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BB098F8-1E37-4267-B8F1-257C2E8F35F1}" type="datetimeFigureOut">
              <a:rPr lang="en-US" smtClean="0"/>
              <a:pPr/>
              <a:t>5/19/2025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1467125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098F8-1E37-4267-B8F1-257C2E8F35F1}" type="datetimeFigureOut">
              <a:rPr lang="en-US" smtClean="0"/>
              <a:pPr/>
              <a:t>5/19/2025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2492055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098F8-1E37-4267-B8F1-257C2E8F35F1}" type="datetimeFigureOut">
              <a:rPr lang="en-US" smtClean="0"/>
              <a:pPr/>
              <a:t>5/19/2025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2435076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4BC2-EEA9-B673-B58A-7CCDBD38A2A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D478E2E-503E-BEE9-8D4C-E626A6E542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BAFABA-660B-89E5-AF5B-16A9B1C55539}"/>
              </a:ext>
            </a:extLst>
          </p:cNvPr>
          <p:cNvSpPr>
            <a:spLocks noGrp="1"/>
          </p:cNvSpPr>
          <p:nvPr>
            <p:ph type="dt" sz="half" idx="10"/>
          </p:nvPr>
        </p:nvSpPr>
        <p:spPr/>
        <p:txBody>
          <a:bodyPr/>
          <a:lstStyle/>
          <a:p>
            <a:fld id="{ABB098F8-1E37-4267-B8F1-257C2E8F35F1}" type="datetimeFigureOut">
              <a:rPr lang="en-US" smtClean="0"/>
              <a:pPr/>
              <a:t>5/19/2025</a:t>
            </a:fld>
            <a:endParaRPr lang="en-IN"/>
          </a:p>
        </p:txBody>
      </p:sp>
      <p:sp>
        <p:nvSpPr>
          <p:cNvPr id="5" name="Footer Placeholder 4">
            <a:extLst>
              <a:ext uri="{FF2B5EF4-FFF2-40B4-BE49-F238E27FC236}">
                <a16:creationId xmlns:a16="http://schemas.microsoft.com/office/drawing/2014/main" id="{8CED6224-6BC2-F1FB-6F56-B147403A5E0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75533A-B4F8-AE70-7FFF-B608A6C1BF99}"/>
              </a:ext>
            </a:extLst>
          </p:cNvPr>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316346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098F8-1E37-4267-B8F1-257C2E8F35F1}" type="datetimeFigureOut">
              <a:rPr lang="en-US" smtClean="0"/>
              <a:pPr/>
              <a:t>5/19/2025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39859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B098F8-1E37-4267-B8F1-257C2E8F35F1}" type="datetimeFigureOut">
              <a:rPr lang="en-US" smtClean="0"/>
              <a:pPr/>
              <a:t>5/19/2025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121784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B098F8-1E37-4267-B8F1-257C2E8F35F1}" type="datetimeFigureOut">
              <a:rPr lang="en-US" smtClean="0"/>
              <a:pPr/>
              <a:t>5/19/2025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106395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B098F8-1E37-4267-B8F1-257C2E8F35F1}" type="datetimeFigureOut">
              <a:rPr lang="en-US" smtClean="0"/>
              <a:pPr/>
              <a:t>5/19/2025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164300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B098F8-1E37-4267-B8F1-257C2E8F35F1}" type="datetimeFigureOut">
              <a:rPr lang="en-US" smtClean="0"/>
              <a:pPr/>
              <a:t>5/19/2025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343499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BB098F8-1E37-4267-B8F1-257C2E8F35F1}" type="datetimeFigureOut">
              <a:rPr lang="en-US" smtClean="0"/>
              <a:pPr/>
              <a:t>5/19/2025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3099593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B098F8-1E37-4267-B8F1-257C2E8F35F1}" type="datetimeFigureOut">
              <a:rPr lang="en-US" smtClean="0"/>
              <a:pPr/>
              <a:t>5/19/2025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156598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B098F8-1E37-4267-B8F1-257C2E8F35F1}" type="datetimeFigureOut">
              <a:rPr lang="en-US" smtClean="0"/>
              <a:pPr/>
              <a:t>5/19/2025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64D9ACB-4BBF-4C0D-8ABB-11BB403BA2B4}" type="slidenum">
              <a:rPr lang="en-IN" smtClean="0"/>
              <a:pPr/>
              <a:t>‹#›</a:t>
            </a:fld>
            <a:endParaRPr lang="en-IN"/>
          </a:p>
        </p:txBody>
      </p:sp>
    </p:spTree>
    <p:extLst>
      <p:ext uri="{BB962C8B-B14F-4D97-AF65-F5344CB8AC3E}">
        <p14:creationId xmlns:p14="http://schemas.microsoft.com/office/powerpoint/2010/main" val="188988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ABB098F8-1E37-4267-B8F1-257C2E8F35F1}" type="datetimeFigureOut">
              <a:rPr lang="en-US" smtClean="0"/>
              <a:pPr/>
              <a:t>5/19/2025</a:t>
            </a:fld>
            <a:endParaRPr lang="en-IN"/>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64D9ACB-4BBF-4C0D-8ABB-11BB403BA2B4}" type="slidenum">
              <a:rPr lang="en-IN" smtClean="0"/>
              <a:pPr/>
              <a:t>‹#›</a:t>
            </a:fld>
            <a:endParaRPr lang="en-IN"/>
          </a:p>
        </p:txBody>
      </p:sp>
    </p:spTree>
    <p:extLst>
      <p:ext uri="{BB962C8B-B14F-4D97-AF65-F5344CB8AC3E}">
        <p14:creationId xmlns:p14="http://schemas.microsoft.com/office/powerpoint/2010/main" val="34687686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webmd.com/food-recipes/ss/slideshow-gourmet-calcium" TargetMode="External"/><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EEEA-25E3-DD9C-69F9-D512ABBB845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17170A7-3472-C407-F31D-ED90F16D7EA3}"/>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D2F429CF-804F-4544-646A-D0F145C61E46}"/>
              </a:ext>
            </a:extLst>
          </p:cNvPr>
          <p:cNvPicPr>
            <a:picLocks noChangeAspect="1"/>
          </p:cNvPicPr>
          <p:nvPr/>
        </p:nvPicPr>
        <p:blipFill>
          <a:blip r:embed="rId2"/>
          <a:stretch>
            <a:fillRect/>
          </a:stretch>
        </p:blipFill>
        <p:spPr>
          <a:xfrm>
            <a:off x="6095" y="0"/>
            <a:ext cx="9131809" cy="6858000"/>
          </a:xfrm>
          <a:prstGeom prst="rect">
            <a:avLst/>
          </a:prstGeom>
        </p:spPr>
      </p:pic>
      <p:pic>
        <p:nvPicPr>
          <p:cNvPr id="5" name="Picture 4">
            <a:extLst>
              <a:ext uri="{FF2B5EF4-FFF2-40B4-BE49-F238E27FC236}">
                <a16:creationId xmlns:a16="http://schemas.microsoft.com/office/drawing/2014/main" id="{5F26ED61-8DC1-9891-3451-A61E5762C66E}"/>
              </a:ext>
            </a:extLst>
          </p:cNvPr>
          <p:cNvPicPr>
            <a:picLocks noChangeAspect="1"/>
          </p:cNvPicPr>
          <p:nvPr/>
        </p:nvPicPr>
        <p:blipFill>
          <a:blip r:embed="rId3"/>
          <a:stretch>
            <a:fillRect/>
          </a:stretch>
        </p:blipFill>
        <p:spPr>
          <a:xfrm>
            <a:off x="2483768" y="6198481"/>
            <a:ext cx="5505165" cy="646232"/>
          </a:xfrm>
          <a:prstGeom prst="rect">
            <a:avLst/>
          </a:prstGeom>
        </p:spPr>
      </p:pic>
    </p:spTree>
    <p:extLst>
      <p:ext uri="{BB962C8B-B14F-4D97-AF65-F5344CB8AC3E}">
        <p14:creationId xmlns:p14="http://schemas.microsoft.com/office/powerpoint/2010/main" val="115283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named (62).jpg"/>
          <p:cNvPicPr>
            <a:picLocks noChangeAspect="1"/>
          </p:cNvPicPr>
          <p:nvPr/>
        </p:nvPicPr>
        <p:blipFill>
          <a:blip r:embed="rId2"/>
          <a:stretch>
            <a:fillRect/>
          </a:stretch>
        </p:blipFill>
        <p:spPr>
          <a:xfrm>
            <a:off x="0" y="0"/>
            <a:ext cx="9143999" cy="6858000"/>
          </a:xfrm>
          <a:prstGeom prst="rect">
            <a:avLst/>
          </a:prstGeom>
        </p:spPr>
      </p:pic>
      <p:sp>
        <p:nvSpPr>
          <p:cNvPr id="2" name="Title 1"/>
          <p:cNvSpPr>
            <a:spLocks noGrp="1"/>
          </p:cNvSpPr>
          <p:nvPr>
            <p:ph type="title"/>
          </p:nvPr>
        </p:nvSpPr>
        <p:spPr>
          <a:xfrm>
            <a:off x="500034" y="0"/>
            <a:ext cx="8229600" cy="1143000"/>
          </a:xfrm>
        </p:spPr>
        <p:txBody>
          <a:bodyPr>
            <a:normAutofit/>
          </a:bodyPr>
          <a:lstStyle/>
          <a:p>
            <a:r>
              <a:rPr lang="en-IN" sz="2200" b="1" i="1" dirty="0">
                <a:solidFill>
                  <a:schemeClr val="accent6">
                    <a:lumMod val="75000"/>
                  </a:schemeClr>
                </a:solidFill>
              </a:rPr>
              <a:t>DAILY REQUIREMENTS OF MINERALS</a:t>
            </a:r>
            <a:br>
              <a:rPr lang="en-IN" dirty="0"/>
            </a:br>
            <a:endParaRPr lang="en-IN" dirty="0"/>
          </a:p>
        </p:txBody>
      </p:sp>
      <p:pic>
        <p:nvPicPr>
          <p:cNvPr id="4" name="Content Placeholder 3" descr="4.PNG"/>
          <p:cNvPicPr>
            <a:picLocks noGrp="1" noChangeAspect="1"/>
          </p:cNvPicPr>
          <p:nvPr>
            <p:ph idx="1"/>
          </p:nvPr>
        </p:nvPicPr>
        <p:blipFill>
          <a:blip r:embed="rId3"/>
          <a:stretch>
            <a:fillRect/>
          </a:stretch>
        </p:blipFill>
        <p:spPr>
          <a:xfrm>
            <a:off x="0" y="500042"/>
            <a:ext cx="9144000" cy="6143668"/>
          </a:xfr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_sad-300x220.jpg"/>
          <p:cNvPicPr>
            <a:picLocks noChangeAspect="1"/>
          </p:cNvPicPr>
          <p:nvPr/>
        </p:nvPicPr>
        <p:blipFill>
          <a:blip r:embed="rId2">
            <a:lum bright="30000" contrast="-30000"/>
          </a:blip>
          <a:stretch>
            <a:fillRect/>
          </a:stretch>
        </p:blipFill>
        <p:spPr>
          <a:xfrm>
            <a:off x="0" y="0"/>
            <a:ext cx="9144000" cy="6858000"/>
          </a:xfrm>
          <a:prstGeom prst="rect">
            <a:avLst/>
          </a:prstGeom>
        </p:spPr>
      </p:pic>
      <p:sp>
        <p:nvSpPr>
          <p:cNvPr id="2" name="Title 1"/>
          <p:cNvSpPr>
            <a:spLocks noGrp="1"/>
          </p:cNvSpPr>
          <p:nvPr>
            <p:ph type="title"/>
          </p:nvPr>
        </p:nvSpPr>
        <p:spPr>
          <a:xfrm>
            <a:off x="0" y="214290"/>
            <a:ext cx="2471726" cy="796908"/>
          </a:xfrm>
        </p:spPr>
        <p:txBody>
          <a:bodyPr>
            <a:normAutofit fontScale="90000"/>
          </a:bodyPr>
          <a:lstStyle/>
          <a:p>
            <a:r>
              <a:rPr lang="en-IN" sz="3600" b="1" i="1" dirty="0">
                <a:solidFill>
                  <a:schemeClr val="accent6">
                    <a:lumMod val="75000"/>
                  </a:schemeClr>
                </a:solidFill>
              </a:rPr>
              <a:t>Proteins</a:t>
            </a:r>
            <a:br>
              <a:rPr lang="en-IN" dirty="0"/>
            </a:br>
            <a:endParaRPr lang="en-IN" dirty="0"/>
          </a:p>
        </p:txBody>
      </p:sp>
      <p:sp>
        <p:nvSpPr>
          <p:cNvPr id="3" name="Content Placeholder 2"/>
          <p:cNvSpPr>
            <a:spLocks noGrp="1"/>
          </p:cNvSpPr>
          <p:nvPr>
            <p:ph idx="1"/>
          </p:nvPr>
        </p:nvSpPr>
        <p:spPr>
          <a:xfrm>
            <a:off x="357158" y="642918"/>
            <a:ext cx="8572560" cy="6215082"/>
          </a:xfrm>
        </p:spPr>
        <p:txBody>
          <a:bodyPr>
            <a:normAutofit fontScale="77500" lnSpcReduction="20000"/>
          </a:bodyPr>
          <a:lstStyle/>
          <a:p>
            <a:pPr>
              <a:buNone/>
            </a:pPr>
            <a:r>
              <a:rPr lang="en-IN" b="1" dirty="0"/>
              <a:t>Proteins-</a:t>
            </a:r>
            <a:r>
              <a:rPr lang="en-IN" dirty="0"/>
              <a:t> are essential for synthesis of body tissues in growth and during maintenance and repair. They help in the formation of digestive juices, hormones, plasma proteins enzymes, haemoglobin and immunoglobulin.</a:t>
            </a:r>
          </a:p>
          <a:p>
            <a:r>
              <a:rPr lang="en-US" dirty="0"/>
              <a:t>The good news is that the recommended intakes of protein established by the Institute of Medicine and followed by the American Academy of Pediatrics are well below this limit: </a:t>
            </a:r>
            <a:r>
              <a:rPr lang="en-US" b="1" dirty="0"/>
              <a:t>only 11 grams per day for babies from 7 to 12 months and 13 grams per day for toddlers.</a:t>
            </a:r>
            <a:endParaRPr lang="en-IN" b="1" dirty="0"/>
          </a:p>
          <a:p>
            <a:pPr lvl="0"/>
            <a:r>
              <a:rPr lang="en-IN" dirty="0"/>
              <a:t>They are needed for maintenance of osmotic pressure and acid base equilibrium.</a:t>
            </a:r>
          </a:p>
          <a:p>
            <a:pPr lvl="0"/>
            <a:r>
              <a:rPr lang="en-IN" dirty="0"/>
              <a:t>Protein also acts as source of energy when the calorie intake is inadequate.</a:t>
            </a:r>
          </a:p>
          <a:p>
            <a:pPr lvl="0"/>
            <a:r>
              <a:rPr lang="en-IN" dirty="0"/>
              <a:t>Excess proteins, which are not used for building tissues or providing energy, converted by the liver into fat and stored in body tissues.</a:t>
            </a:r>
          </a:p>
          <a:p>
            <a:pPr lvl="0"/>
            <a:r>
              <a:rPr lang="en-IN" dirty="0"/>
              <a:t>Proteins are made up of simpler substances called amino acids.</a:t>
            </a:r>
          </a:p>
          <a:p>
            <a:pPr lvl="0"/>
            <a:r>
              <a:rPr lang="en-IN" dirty="0"/>
              <a:t>There are 24 amino acids to needed by the human body of which ‘9’ are called essential amino acids.</a:t>
            </a:r>
          </a:p>
          <a:p>
            <a:pPr lvl="0"/>
            <a:r>
              <a:rPr lang="en-IN" dirty="0"/>
              <a:t>Because the body cannot synthesize them in amount of their needs and therefore must be supplied in the diet.</a:t>
            </a:r>
          </a:p>
          <a:p>
            <a:pPr lvl="0"/>
            <a:r>
              <a:rPr lang="en-IN" dirty="0"/>
              <a:t>Both essential and non-essential amino acids are required for synthesis of tissue proteins.</a:t>
            </a:r>
          </a:p>
          <a:p>
            <a:r>
              <a:rPr lang="en-IN" dirty="0"/>
              <a:t>Proteins are obtained from two main dietary sources, i.e. animal origin and vegetable origin.</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g"/>
          <p:cNvPicPr>
            <a:picLocks noChangeAspect="1"/>
          </p:cNvPicPr>
          <p:nvPr/>
        </p:nvPicPr>
        <p:blipFill>
          <a:blip r:embed="rId2">
            <a:lum bright="35000" contrast="-35000"/>
          </a:blip>
          <a:stretch>
            <a:fillRect/>
          </a:stretch>
        </p:blipFill>
        <p:spPr>
          <a:xfrm>
            <a:off x="0" y="0"/>
            <a:ext cx="9144000" cy="6858000"/>
          </a:xfrm>
          <a:prstGeom prst="rect">
            <a:avLst/>
          </a:prstGeom>
        </p:spPr>
      </p:pic>
      <p:sp>
        <p:nvSpPr>
          <p:cNvPr id="2" name="Title 1"/>
          <p:cNvSpPr>
            <a:spLocks noGrp="1"/>
          </p:cNvSpPr>
          <p:nvPr>
            <p:ph type="title"/>
          </p:nvPr>
        </p:nvSpPr>
        <p:spPr>
          <a:xfrm>
            <a:off x="6215074" y="142852"/>
            <a:ext cx="2714644" cy="511156"/>
          </a:xfrm>
        </p:spPr>
        <p:txBody>
          <a:bodyPr>
            <a:normAutofit/>
          </a:bodyPr>
          <a:lstStyle/>
          <a:p>
            <a:r>
              <a:rPr lang="en-US" sz="2400" b="1" i="1" dirty="0">
                <a:solidFill>
                  <a:schemeClr val="accent6">
                    <a:lumMod val="75000"/>
                  </a:schemeClr>
                </a:solidFill>
              </a:rPr>
              <a:t>Continued…</a:t>
            </a:r>
            <a:endParaRPr lang="en-IN" sz="2400" b="1" i="1" dirty="0">
              <a:solidFill>
                <a:schemeClr val="accent6">
                  <a:lumMod val="75000"/>
                </a:schemeClr>
              </a:solidFill>
            </a:endParaRPr>
          </a:p>
        </p:txBody>
      </p:sp>
      <p:sp>
        <p:nvSpPr>
          <p:cNvPr id="3" name="Content Placeholder 2"/>
          <p:cNvSpPr>
            <a:spLocks noGrp="1"/>
          </p:cNvSpPr>
          <p:nvPr>
            <p:ph idx="1"/>
          </p:nvPr>
        </p:nvSpPr>
        <p:spPr>
          <a:xfrm>
            <a:off x="285720" y="857232"/>
            <a:ext cx="8858280" cy="6000768"/>
          </a:xfrm>
        </p:spPr>
        <p:txBody>
          <a:bodyPr>
            <a:normAutofit fontScale="92500" lnSpcReduction="20000"/>
          </a:bodyPr>
          <a:lstStyle/>
          <a:p>
            <a:pPr lvl="0"/>
            <a:r>
              <a:rPr lang="en-IN" dirty="0"/>
              <a:t>Proteins of animal sources are biologically complete protein with all essential amino acids and more easily digestible.</a:t>
            </a:r>
          </a:p>
          <a:p>
            <a:pPr lvl="0"/>
            <a:r>
              <a:rPr lang="en-IN" dirty="0"/>
              <a:t>Proteins of vegetables sources are incomplete and lack of one or more amino acids.</a:t>
            </a:r>
          </a:p>
          <a:p>
            <a:pPr lvl="0"/>
            <a:r>
              <a:rPr lang="en-IN" dirty="0"/>
              <a:t>The combination of vegetables proteins may provide all the essential amino acids.</a:t>
            </a:r>
          </a:p>
          <a:p>
            <a:pPr lvl="0"/>
            <a:r>
              <a:rPr lang="en-IN" dirty="0"/>
              <a:t>The reason of vegetarian diet should have mixing of 3 to 4 types of pulses or combination of wheat and legumes.</a:t>
            </a:r>
          </a:p>
          <a:p>
            <a:pPr lvl="0"/>
            <a:r>
              <a:rPr lang="en-IN" dirty="0"/>
              <a:t>Protein requirements depend upon the age, sex, physical and physiological factors.</a:t>
            </a:r>
          </a:p>
          <a:p>
            <a:pPr lvl="0"/>
            <a:r>
              <a:rPr lang="en-IN" dirty="0"/>
              <a:t>It maximum in neonates and early infancy but gradually decreases as age increases.</a:t>
            </a:r>
          </a:p>
          <a:p>
            <a:pPr lvl="0"/>
            <a:r>
              <a:rPr lang="en-IN" dirty="0"/>
              <a:t>Extra amount of protein should be provided during illness to compensate the destruction or degeneration of body tissue e.g. in blood loss surgery etc.</a:t>
            </a:r>
          </a:p>
          <a:p>
            <a:pPr lvl="0"/>
            <a:r>
              <a:rPr lang="en-IN" dirty="0"/>
              <a:t>Deficiency of protein intake result in growth failure and protein energy malnutrition.</a:t>
            </a:r>
          </a:p>
          <a:p>
            <a:endParaRPr lang="en-IN"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ky-eating-toddler.jpg"/>
          <p:cNvPicPr>
            <a:picLocks noChangeAspect="1"/>
          </p:cNvPicPr>
          <p:nvPr/>
        </p:nvPicPr>
        <p:blipFill>
          <a:blip r:embed="rId2">
            <a:lum bright="40000" contrast="-48000"/>
          </a:blip>
          <a:stretch>
            <a:fillRect/>
          </a:stretch>
        </p:blipFill>
        <p:spPr>
          <a:xfrm>
            <a:off x="0" y="0"/>
            <a:ext cx="9144000" cy="6858000"/>
          </a:xfrm>
          <a:prstGeom prst="rect">
            <a:avLst/>
          </a:prstGeom>
        </p:spPr>
      </p:pic>
      <p:sp>
        <p:nvSpPr>
          <p:cNvPr id="2" name="Title 1"/>
          <p:cNvSpPr>
            <a:spLocks noGrp="1"/>
          </p:cNvSpPr>
          <p:nvPr>
            <p:ph type="title"/>
          </p:nvPr>
        </p:nvSpPr>
        <p:spPr>
          <a:xfrm>
            <a:off x="214282" y="142852"/>
            <a:ext cx="3328982" cy="1143000"/>
          </a:xfrm>
        </p:spPr>
        <p:txBody>
          <a:bodyPr>
            <a:normAutofit fontScale="90000"/>
          </a:bodyPr>
          <a:lstStyle/>
          <a:p>
            <a:r>
              <a:rPr lang="en-IN" sz="3600" b="1" i="1" dirty="0">
                <a:solidFill>
                  <a:schemeClr val="accent6">
                    <a:lumMod val="75000"/>
                  </a:schemeClr>
                </a:solidFill>
              </a:rPr>
              <a:t>Carbohydrates</a:t>
            </a:r>
            <a:br>
              <a:rPr lang="en-IN" dirty="0"/>
            </a:br>
            <a:endParaRPr lang="en-IN" dirty="0"/>
          </a:p>
        </p:txBody>
      </p:sp>
      <p:sp>
        <p:nvSpPr>
          <p:cNvPr id="3" name="Content Placeholder 2"/>
          <p:cNvSpPr>
            <a:spLocks noGrp="1"/>
          </p:cNvSpPr>
          <p:nvPr>
            <p:ph idx="1"/>
          </p:nvPr>
        </p:nvSpPr>
        <p:spPr>
          <a:xfrm>
            <a:off x="357158" y="785794"/>
            <a:ext cx="8929750" cy="6072206"/>
          </a:xfrm>
        </p:spPr>
        <p:txBody>
          <a:bodyPr>
            <a:normAutofit fontScale="47500" lnSpcReduction="20000"/>
          </a:bodyPr>
          <a:lstStyle/>
          <a:p>
            <a:r>
              <a:rPr lang="en-IN" sz="3400" dirty="0"/>
              <a:t>Carbohydrates are main source of energy and supply bulk in the diet. They contribute taste and texture of foods. They are essential for digestions and absorption of other foods.</a:t>
            </a:r>
          </a:p>
          <a:p>
            <a:r>
              <a:rPr lang="en-US" sz="3800" dirty="0"/>
              <a:t>For a </a:t>
            </a:r>
            <a:r>
              <a:rPr lang="en-US" sz="3800" b="1" dirty="0"/>
              <a:t>toddler requiring</a:t>
            </a:r>
            <a:r>
              <a:rPr lang="en-US" sz="3800" dirty="0"/>
              <a:t> 1,100 calories per day, that's 605 calories per day from </a:t>
            </a:r>
            <a:r>
              <a:rPr lang="en-US" sz="3800" b="1" dirty="0"/>
              <a:t>carbohydrates</a:t>
            </a:r>
            <a:r>
              <a:rPr lang="en-US" sz="3800" dirty="0"/>
              <a:t>.</a:t>
            </a:r>
            <a:endParaRPr lang="en-IN" sz="5800" dirty="0"/>
          </a:p>
          <a:p>
            <a:pPr lvl="0"/>
            <a:r>
              <a:rPr lang="en-IN" sz="3400" dirty="0"/>
              <a:t>Adequate carbohydrates intake in diet allows the use of protein for tissue synthesis, otherwise protein is also used for energy production and fat is metabolized with production of </a:t>
            </a:r>
            <a:r>
              <a:rPr lang="en-IN" sz="3400" dirty="0" err="1"/>
              <a:t>ketone</a:t>
            </a:r>
            <a:r>
              <a:rPr lang="en-IN" sz="3400" dirty="0"/>
              <a:t> bodies.</a:t>
            </a:r>
          </a:p>
          <a:p>
            <a:pPr lvl="0"/>
            <a:r>
              <a:rPr lang="en-IN" sz="3400" dirty="0"/>
              <a:t>Excess carbohydrates are stored in the liver and muscle.</a:t>
            </a:r>
          </a:p>
          <a:p>
            <a:pPr lvl="0"/>
            <a:r>
              <a:rPr lang="en-IN" sz="3400" dirty="0"/>
              <a:t>Carbohydrates play an important part in infant nutrition as they spare proteins to be fully utilized for growth and various repair process.</a:t>
            </a:r>
          </a:p>
          <a:p>
            <a:pPr lvl="0"/>
            <a:r>
              <a:rPr lang="en-IN" sz="3400" dirty="0"/>
              <a:t>Carbohydrates are consumed as monosaccharide (glucose, fructose, </a:t>
            </a:r>
            <a:r>
              <a:rPr lang="en-IN" sz="3400" dirty="0" err="1"/>
              <a:t>galactose</a:t>
            </a:r>
            <a:r>
              <a:rPr lang="en-IN" sz="3400" dirty="0"/>
              <a:t>), disaccharides (lactose, sucrose, maltose, </a:t>
            </a:r>
            <a:r>
              <a:rPr lang="en-IN" sz="3400" dirty="0" err="1"/>
              <a:t>isomaltose</a:t>
            </a:r>
            <a:r>
              <a:rPr lang="en-IN" sz="3400" dirty="0"/>
              <a:t>) and polysaccharides (starch, dextrin, glycogen gum fibres, cellulose).</a:t>
            </a:r>
          </a:p>
          <a:p>
            <a:pPr lvl="0"/>
            <a:r>
              <a:rPr lang="en-IN" sz="3400" dirty="0"/>
              <a:t>All carbohydrates are ultimately oxidized and converts to glucose.</a:t>
            </a:r>
          </a:p>
          <a:p>
            <a:pPr lvl="0"/>
            <a:r>
              <a:rPr lang="en-IN" sz="3400" dirty="0"/>
              <a:t>Glucose is used as fuel by brain and muscle or converted to glycogen and stored in liver and muscle.</a:t>
            </a:r>
          </a:p>
          <a:p>
            <a:pPr lvl="0"/>
            <a:r>
              <a:rPr lang="en-IN" sz="3400" dirty="0"/>
              <a:t>Excess carbohydrates are converted to fat.</a:t>
            </a:r>
          </a:p>
          <a:p>
            <a:endParaRPr lang="en-IN"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5576193.jpg"/>
          <p:cNvPicPr>
            <a:picLocks noChangeAspect="1"/>
          </p:cNvPicPr>
          <p:nvPr/>
        </p:nvPicPr>
        <p:blipFill>
          <a:blip r:embed="rId2">
            <a:lum bright="35000" contrast="-35000"/>
          </a:blip>
          <a:stretch>
            <a:fillRect/>
          </a:stretch>
        </p:blipFill>
        <p:spPr>
          <a:xfrm>
            <a:off x="0" y="0"/>
            <a:ext cx="9144000" cy="6858000"/>
          </a:xfrm>
          <a:prstGeom prst="rect">
            <a:avLst/>
          </a:prstGeom>
        </p:spPr>
      </p:pic>
      <p:sp>
        <p:nvSpPr>
          <p:cNvPr id="2" name="Title 1"/>
          <p:cNvSpPr>
            <a:spLocks noGrp="1"/>
          </p:cNvSpPr>
          <p:nvPr>
            <p:ph type="title"/>
          </p:nvPr>
        </p:nvSpPr>
        <p:spPr>
          <a:xfrm>
            <a:off x="285720" y="285728"/>
            <a:ext cx="1471594" cy="725470"/>
          </a:xfrm>
        </p:spPr>
        <p:txBody>
          <a:bodyPr>
            <a:normAutofit fontScale="90000"/>
          </a:bodyPr>
          <a:lstStyle/>
          <a:p>
            <a:r>
              <a:rPr lang="en-IN" sz="3600" b="1" i="1" dirty="0">
                <a:solidFill>
                  <a:schemeClr val="accent6">
                    <a:lumMod val="75000"/>
                  </a:schemeClr>
                </a:solidFill>
              </a:rPr>
              <a:t>Fat</a:t>
            </a:r>
            <a:br>
              <a:rPr lang="en-IN" dirty="0"/>
            </a:br>
            <a:endParaRPr lang="en-IN" dirty="0"/>
          </a:p>
        </p:txBody>
      </p:sp>
      <p:sp>
        <p:nvSpPr>
          <p:cNvPr id="3" name="Content Placeholder 2"/>
          <p:cNvSpPr>
            <a:spLocks noGrp="1"/>
          </p:cNvSpPr>
          <p:nvPr>
            <p:ph idx="1"/>
          </p:nvPr>
        </p:nvSpPr>
        <p:spPr>
          <a:xfrm>
            <a:off x="214282" y="785794"/>
            <a:ext cx="8929718" cy="5857916"/>
          </a:xfrm>
        </p:spPr>
        <p:txBody>
          <a:bodyPr>
            <a:normAutofit fontScale="55000" lnSpcReduction="20000"/>
          </a:bodyPr>
          <a:lstStyle/>
          <a:p>
            <a:pPr>
              <a:buNone/>
            </a:pPr>
            <a:r>
              <a:rPr lang="en-IN" b="1" dirty="0"/>
              <a:t> </a:t>
            </a:r>
            <a:r>
              <a:rPr lang="en-IN" sz="3600" b="1" dirty="0"/>
              <a:t>Fats- </a:t>
            </a:r>
            <a:r>
              <a:rPr lang="en-IN" sz="3600" dirty="0"/>
              <a:t>are available from both animals and vegetables sources. About 98% of neutral fats are triglycerides and other 2% include free fatty acids, mono-</a:t>
            </a:r>
            <a:r>
              <a:rPr lang="en-IN" sz="3600" dirty="0" err="1"/>
              <a:t>glycerides</a:t>
            </a:r>
            <a:r>
              <a:rPr lang="en-IN" sz="3600" dirty="0"/>
              <a:t>, </a:t>
            </a:r>
            <a:r>
              <a:rPr lang="en-IN" sz="3600" dirty="0" err="1"/>
              <a:t>diglycerides</a:t>
            </a:r>
            <a:r>
              <a:rPr lang="en-IN" sz="3600" dirty="0"/>
              <a:t>, cholesterol and phospholipids.</a:t>
            </a:r>
          </a:p>
          <a:p>
            <a:r>
              <a:rPr lang="en-US" sz="3400" b="1" dirty="0"/>
              <a:t>Keep total fat intake between 30 to 35 percent of calories for children 2 to 3 years of age </a:t>
            </a:r>
            <a:endParaRPr lang="en-IN" sz="4000" b="1" dirty="0"/>
          </a:p>
          <a:p>
            <a:pPr lvl="0"/>
            <a:r>
              <a:rPr lang="en-IN" sz="3600" dirty="0"/>
              <a:t>Fatty acids are divided into saturated and unsaturated fatty acids, which are further divided in mono-saturated and poly-unsaturated fatty acids.</a:t>
            </a:r>
          </a:p>
          <a:p>
            <a:pPr lvl="0"/>
            <a:r>
              <a:rPr lang="en-IN" sz="3600" dirty="0"/>
              <a:t>Poly-unsaturated fatty acids are mostly available in vegetables oils and saturated fatty acids available in the animal’s oils.</a:t>
            </a:r>
          </a:p>
          <a:p>
            <a:pPr lvl="0"/>
            <a:r>
              <a:rPr lang="en-IN" sz="3600" dirty="0"/>
              <a:t>Exceptional fish oils contain poly and mono-unsaturated fatty acids where as coconut and palm oils have extremely high percentage of saturated fatty acids.</a:t>
            </a:r>
          </a:p>
          <a:p>
            <a:pPr lvl="0"/>
            <a:r>
              <a:rPr lang="en-IN" sz="3600" dirty="0"/>
              <a:t>Essential fatty acids are those that cannot be synthesized in the human body and should be derived only from food.</a:t>
            </a:r>
          </a:p>
          <a:p>
            <a:pPr lvl="0"/>
            <a:r>
              <a:rPr lang="en-IN" sz="3600" dirty="0"/>
              <a:t>Saturated fat should not be more than 10% of total fat intake.</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ron-and-Toddlers-Getting-Enough-article.jpg"/>
          <p:cNvPicPr>
            <a:picLocks noChangeAspect="1"/>
          </p:cNvPicPr>
          <p:nvPr/>
        </p:nvPicPr>
        <p:blipFill>
          <a:blip r:embed="rId2">
            <a:lum bright="50000" contrast="-50000"/>
          </a:blip>
          <a:stretch>
            <a:fillRect/>
          </a:stretch>
        </p:blipFill>
        <p:spPr>
          <a:xfrm>
            <a:off x="0" y="0"/>
            <a:ext cx="9144000" cy="6858000"/>
          </a:xfrm>
          <a:prstGeom prst="rect">
            <a:avLst/>
          </a:prstGeom>
        </p:spPr>
      </p:pic>
      <p:sp>
        <p:nvSpPr>
          <p:cNvPr id="2" name="Title 1"/>
          <p:cNvSpPr>
            <a:spLocks noGrp="1"/>
          </p:cNvSpPr>
          <p:nvPr>
            <p:ph type="title"/>
          </p:nvPr>
        </p:nvSpPr>
        <p:spPr>
          <a:xfrm>
            <a:off x="6215074" y="214290"/>
            <a:ext cx="2757478" cy="654032"/>
          </a:xfrm>
        </p:spPr>
        <p:txBody>
          <a:bodyPr>
            <a:normAutofit/>
          </a:bodyPr>
          <a:lstStyle/>
          <a:p>
            <a:r>
              <a:rPr lang="en-US" sz="3200" b="1" i="1" dirty="0">
                <a:solidFill>
                  <a:schemeClr val="accent6">
                    <a:lumMod val="75000"/>
                  </a:schemeClr>
                </a:solidFill>
              </a:rPr>
              <a:t>Continued…</a:t>
            </a:r>
            <a:endParaRPr lang="en-IN" sz="3200" b="1" i="1" dirty="0">
              <a:solidFill>
                <a:schemeClr val="accent6">
                  <a:lumMod val="75000"/>
                </a:schemeClr>
              </a:solidFill>
            </a:endParaRPr>
          </a:p>
        </p:txBody>
      </p:sp>
      <p:sp>
        <p:nvSpPr>
          <p:cNvPr id="3" name="Content Placeholder 2"/>
          <p:cNvSpPr>
            <a:spLocks noGrp="1"/>
          </p:cNvSpPr>
          <p:nvPr>
            <p:ph idx="1"/>
          </p:nvPr>
        </p:nvSpPr>
        <p:spPr>
          <a:xfrm>
            <a:off x="214282" y="928670"/>
            <a:ext cx="8929718" cy="5715040"/>
          </a:xfrm>
        </p:spPr>
        <p:txBody>
          <a:bodyPr>
            <a:normAutofit/>
          </a:bodyPr>
          <a:lstStyle/>
          <a:p>
            <a:pPr lvl="0"/>
            <a:r>
              <a:rPr lang="en-IN" dirty="0"/>
              <a:t>Cholesterol intake should be limited thought it is essential for good healthy and synthesized in the body. It is found only in animal foods.</a:t>
            </a:r>
          </a:p>
          <a:p>
            <a:pPr lvl="0"/>
            <a:r>
              <a:rPr lang="en-IN" dirty="0"/>
              <a:t>Excess fat intake leads to excess accumulation of adipose tissue obesity, cancer, arthrosclerosis and hypertension.</a:t>
            </a:r>
          </a:p>
          <a:p>
            <a:pPr lvl="0"/>
            <a:r>
              <a:rPr lang="en-IN" dirty="0"/>
              <a:t>Deficiency of all essential fatty acids may result in growth retardation skin disorder, susceptibility to infection neurological and visual problems and decreased myocardial contractility.</a:t>
            </a:r>
          </a:p>
          <a:p>
            <a:pPr lvl="0"/>
            <a:r>
              <a:rPr lang="en-IN" dirty="0"/>
              <a:t>The ICMR has recommended a daily fat intake of 25gm/day in young children and 22gm/day in older children. </a:t>
            </a:r>
          </a:p>
          <a:p>
            <a:pPr lvl="0"/>
            <a:r>
              <a:rPr lang="en-IN" dirty="0"/>
              <a:t>Total fat intake should provide not more than 20-30% of daily energy intake and at least 50% of fat intake should consist of vegetables oils, rich in essential fatty acids.</a:t>
            </a:r>
          </a:p>
          <a:p>
            <a:endParaRPr lang="en-IN"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o-basic-nutrition-children-AI.jpg"/>
          <p:cNvPicPr>
            <a:picLocks noChangeAspect="1"/>
          </p:cNvPicPr>
          <p:nvPr/>
        </p:nvPicPr>
        <p:blipFill>
          <a:blip r:embed="rId2">
            <a:lum bright="35000" contrast="-35000"/>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2400288" cy="796908"/>
          </a:xfrm>
        </p:spPr>
        <p:txBody>
          <a:bodyPr>
            <a:normAutofit fontScale="90000"/>
          </a:bodyPr>
          <a:lstStyle/>
          <a:p>
            <a:r>
              <a:rPr lang="en-IN" sz="3600" b="1" i="1" dirty="0">
                <a:solidFill>
                  <a:schemeClr val="accent6">
                    <a:lumMod val="75000"/>
                  </a:schemeClr>
                </a:solidFill>
              </a:rPr>
              <a:t>Vitamins</a:t>
            </a:r>
            <a:br>
              <a:rPr lang="en-IN" dirty="0"/>
            </a:br>
            <a:endParaRPr lang="en-IN" dirty="0"/>
          </a:p>
        </p:txBody>
      </p:sp>
      <p:sp>
        <p:nvSpPr>
          <p:cNvPr id="3" name="Content Placeholder 2"/>
          <p:cNvSpPr>
            <a:spLocks noGrp="1"/>
          </p:cNvSpPr>
          <p:nvPr>
            <p:ph idx="1"/>
          </p:nvPr>
        </p:nvSpPr>
        <p:spPr>
          <a:xfrm>
            <a:off x="214282" y="714356"/>
            <a:ext cx="8786874" cy="5929354"/>
          </a:xfrm>
        </p:spPr>
        <p:txBody>
          <a:bodyPr>
            <a:normAutofit fontScale="92500" lnSpcReduction="10000"/>
          </a:bodyPr>
          <a:lstStyle/>
          <a:p>
            <a:r>
              <a:rPr lang="en-IN" dirty="0"/>
              <a:t> Vitamins are organic substances and essential micro-nutrients for maintenance of normal health.</a:t>
            </a:r>
          </a:p>
          <a:p>
            <a:pPr lvl="0"/>
            <a:r>
              <a:rPr lang="en-IN" dirty="0"/>
              <a:t>They are available in many foods in small amounts.</a:t>
            </a:r>
          </a:p>
          <a:p>
            <a:pPr lvl="0"/>
            <a:r>
              <a:rPr lang="en-IN" dirty="0"/>
              <a:t>Balanced supplies all the vitamins needed for health individual.</a:t>
            </a:r>
          </a:p>
          <a:p>
            <a:pPr lvl="0"/>
            <a:r>
              <a:rPr lang="en-IN" dirty="0"/>
              <a:t>They enable the body to use other nutrients and help in maintenance and protecting of good health.</a:t>
            </a:r>
          </a:p>
          <a:p>
            <a:pPr lvl="0"/>
            <a:r>
              <a:rPr lang="en-IN" dirty="0"/>
              <a:t>Vitamins act as cofactor in many enzymes systems.</a:t>
            </a:r>
          </a:p>
          <a:p>
            <a:pPr lvl="0"/>
            <a:r>
              <a:rPr lang="en-IN" dirty="0"/>
              <a:t>Vitamins are classified into two groups’ i.e. fat soluble and water soluble vitamins.</a:t>
            </a:r>
          </a:p>
          <a:p>
            <a:pPr lvl="0"/>
            <a:r>
              <a:rPr lang="en-IN" dirty="0"/>
              <a:t>Fat soluble vitamins are A,D,E &amp; K. They are stored in body fat and needed only in minimal amount in daily diet. Excess intake of these may produce toxic effects.</a:t>
            </a:r>
          </a:p>
          <a:p>
            <a:pPr lvl="0"/>
            <a:r>
              <a:rPr lang="en-IN" dirty="0"/>
              <a:t>The water soluble vitamins are vitamin B &amp; C. They are not stored in the body and required in adequate amount in daily diet to prevent deficiency condition.</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ddler-eating.jpg"/>
          <p:cNvPicPr>
            <a:picLocks noChangeAspect="1"/>
          </p:cNvPicPr>
          <p:nvPr/>
        </p:nvPicPr>
        <p:blipFill>
          <a:blip r:embed="rId2">
            <a:lum bright="30000" contrast="-30000"/>
          </a:blip>
          <a:stretch>
            <a:fillRect/>
          </a:stretch>
        </p:blipFill>
        <p:spPr>
          <a:xfrm>
            <a:off x="0" y="0"/>
            <a:ext cx="9143999" cy="6858000"/>
          </a:xfrm>
          <a:prstGeom prst="rect">
            <a:avLst/>
          </a:prstGeom>
        </p:spPr>
      </p:pic>
      <p:sp>
        <p:nvSpPr>
          <p:cNvPr id="2" name="Title 1"/>
          <p:cNvSpPr>
            <a:spLocks noGrp="1"/>
          </p:cNvSpPr>
          <p:nvPr>
            <p:ph type="title"/>
          </p:nvPr>
        </p:nvSpPr>
        <p:spPr>
          <a:xfrm>
            <a:off x="6072198" y="274638"/>
            <a:ext cx="2614602" cy="654032"/>
          </a:xfrm>
        </p:spPr>
        <p:txBody>
          <a:bodyPr>
            <a:normAutofit/>
          </a:bodyPr>
          <a:lstStyle/>
          <a:p>
            <a:r>
              <a:rPr lang="en-US" sz="3200" b="1" i="1" dirty="0">
                <a:solidFill>
                  <a:schemeClr val="accent6">
                    <a:lumMod val="75000"/>
                  </a:schemeClr>
                </a:solidFill>
              </a:rPr>
              <a:t>Continued…</a:t>
            </a:r>
            <a:endParaRPr lang="en-IN" sz="3200" b="1" i="1" dirty="0">
              <a:solidFill>
                <a:schemeClr val="accent6">
                  <a:lumMod val="75000"/>
                </a:schemeClr>
              </a:solidFill>
            </a:endParaRPr>
          </a:p>
        </p:txBody>
      </p:sp>
      <p:sp>
        <p:nvSpPr>
          <p:cNvPr id="3" name="Content Placeholder 2"/>
          <p:cNvSpPr>
            <a:spLocks noGrp="1"/>
          </p:cNvSpPr>
          <p:nvPr>
            <p:ph idx="1"/>
          </p:nvPr>
        </p:nvSpPr>
        <p:spPr>
          <a:xfrm>
            <a:off x="428596" y="928670"/>
            <a:ext cx="8501122" cy="5786478"/>
          </a:xfrm>
        </p:spPr>
        <p:txBody>
          <a:bodyPr>
            <a:normAutofit fontScale="92500" lnSpcReduction="10000"/>
          </a:bodyPr>
          <a:lstStyle/>
          <a:p>
            <a:pPr lvl="0"/>
            <a:r>
              <a:rPr lang="en-IN" dirty="0"/>
              <a:t>Water soluble vitamins are easily destroyed during food processing, preparation and storage.</a:t>
            </a:r>
          </a:p>
          <a:p>
            <a:pPr lvl="0"/>
            <a:r>
              <a:rPr lang="en-IN" dirty="0"/>
              <a:t>Each vitamin has a specific function to perform and deficiency of any particular vitamin may result specific deficiency of any particular vitamin may result in specific deficiency disease.</a:t>
            </a:r>
          </a:p>
          <a:p>
            <a:pPr lvl="0"/>
            <a:r>
              <a:rPr lang="en-IN" dirty="0"/>
              <a:t>Many factors are responsible for vitamin deficiency condition they include poor dietary intake faulty absorption used loss in chronic diarrhoea, greater demand during fever, infection and metabolic diseases and poor utilization in chronic liver disease.</a:t>
            </a:r>
          </a:p>
          <a:p>
            <a:pPr lvl="0"/>
            <a:r>
              <a:rPr lang="en-IN" dirty="0"/>
              <a:t>Vitamins requirement is more in preterm babies.</a:t>
            </a:r>
          </a:p>
          <a:p>
            <a:pPr lvl="0"/>
            <a:r>
              <a:rPr lang="en-IN" dirty="0"/>
              <a:t>Infant get adequate vitamin from mother during lactation.</a:t>
            </a:r>
          </a:p>
          <a:p>
            <a:pPr lvl="0"/>
            <a:r>
              <a:rPr lang="en-IN" dirty="0"/>
              <a:t>Dietary intake of vitamins may below or marginal during infancy and childhood.</a:t>
            </a:r>
          </a:p>
          <a:p>
            <a:pPr lvl="0"/>
            <a:r>
              <a:rPr lang="en-IN" dirty="0"/>
              <a:t>The minimum intake for the maintenance of health in respect of many of the vitamins has been determined.</a:t>
            </a:r>
          </a:p>
          <a:p>
            <a:endParaRPr lang="en-IN" dirty="0"/>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ddler-and-fruits.jpg"/>
          <p:cNvPicPr>
            <a:picLocks noChangeAspect="1"/>
          </p:cNvPicPr>
          <p:nvPr/>
        </p:nvPicPr>
        <p:blipFill>
          <a:blip r:embed="rId2">
            <a:lum bright="30000" contrast="-30000"/>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2257412" cy="796908"/>
          </a:xfrm>
        </p:spPr>
        <p:txBody>
          <a:bodyPr>
            <a:normAutofit fontScale="90000"/>
          </a:bodyPr>
          <a:lstStyle/>
          <a:p>
            <a:r>
              <a:rPr lang="en-IN" sz="3600" b="1" i="1" dirty="0">
                <a:solidFill>
                  <a:schemeClr val="accent6">
                    <a:lumMod val="75000"/>
                  </a:schemeClr>
                </a:solidFill>
              </a:rPr>
              <a:t>Minerals</a:t>
            </a:r>
            <a:br>
              <a:rPr lang="en-IN" dirty="0"/>
            </a:br>
            <a:endParaRPr lang="en-IN" dirty="0"/>
          </a:p>
        </p:txBody>
      </p:sp>
      <p:sp>
        <p:nvSpPr>
          <p:cNvPr id="3" name="Content Placeholder 2"/>
          <p:cNvSpPr>
            <a:spLocks noGrp="1"/>
          </p:cNvSpPr>
          <p:nvPr>
            <p:ph idx="1"/>
          </p:nvPr>
        </p:nvSpPr>
        <p:spPr>
          <a:xfrm>
            <a:off x="357158" y="857232"/>
            <a:ext cx="8572560" cy="6000768"/>
          </a:xfrm>
        </p:spPr>
        <p:txBody>
          <a:bodyPr>
            <a:normAutofit fontScale="85000" lnSpcReduction="20000"/>
          </a:bodyPr>
          <a:lstStyle/>
          <a:p>
            <a:r>
              <a:rPr lang="en-IN" dirty="0"/>
              <a:t>Minerals are inorganic elements required by human body for growth, repair and regulation of vital body functions.</a:t>
            </a:r>
          </a:p>
          <a:p>
            <a:pPr lvl="0"/>
            <a:r>
              <a:rPr lang="en-IN" dirty="0"/>
              <a:t>More than 50 minerals are found in the human body all of what must be derived from foods.</a:t>
            </a:r>
          </a:p>
          <a:p>
            <a:pPr lvl="0"/>
            <a:r>
              <a:rPr lang="en-IN" dirty="0"/>
              <a:t>A well balanced diet supplies a sufficient quantity of minerals.</a:t>
            </a:r>
          </a:p>
          <a:p>
            <a:pPr lvl="0"/>
            <a:r>
              <a:rPr lang="en-IN" dirty="0"/>
              <a:t>Minerals are required for maintenance of osmotic pressure, supply of necessary electrolytes for the action of muscles and nerves and for </a:t>
            </a:r>
            <a:r>
              <a:rPr lang="en-IN" dirty="0" err="1"/>
              <a:t>hemopoiesis</a:t>
            </a:r>
            <a:r>
              <a:rPr lang="en-IN" dirty="0"/>
              <a:t>.</a:t>
            </a:r>
          </a:p>
          <a:p>
            <a:pPr lvl="0"/>
            <a:r>
              <a:rPr lang="en-IN" dirty="0"/>
              <a:t>Minerals are classified as macro-minerals when the diet requirement is 100mg or more and as macro-minerals also when less than 100mg is required daily.</a:t>
            </a:r>
          </a:p>
          <a:p>
            <a:pPr lvl="0"/>
            <a:r>
              <a:rPr lang="en-IN" dirty="0"/>
              <a:t>Macro-minerals are calcium, phosphorus, sodium potassium and magnesium.</a:t>
            </a:r>
          </a:p>
          <a:p>
            <a:r>
              <a:rPr lang="en-US" b="1" dirty="0"/>
              <a:t>Ages 1-3: 700 milligrams (mg) of </a:t>
            </a:r>
            <a:r>
              <a:rPr lang="en-US" b="1" u="sng" dirty="0">
                <a:hlinkClick r:id="rId3"/>
              </a:rPr>
              <a:t>calcium</a:t>
            </a:r>
            <a:r>
              <a:rPr lang="en-US" b="1" dirty="0"/>
              <a:t> daily.</a:t>
            </a:r>
          </a:p>
          <a:p>
            <a:r>
              <a:rPr lang="en-IN" dirty="0"/>
              <a:t>Macro-minerals or trace elements required by the body in quantities of less than few mg/day and include iron, iodine, fluorine, zinc, copper, cobalt, chromium, manganese, selenium, nickel, silicon etc.</a:t>
            </a:r>
          </a:p>
          <a:p>
            <a:pPr lvl="0"/>
            <a:r>
              <a:rPr lang="en-IN" dirty="0"/>
              <a:t>Minerals deficiencies are less among vegetarians than non-vegetarians.</a:t>
            </a:r>
          </a:p>
          <a:p>
            <a:pPr lvl="0"/>
            <a:r>
              <a:rPr lang="en-IN" dirty="0"/>
              <a:t>Adequate amount of protein in daily diet prevents minerals deficiencies.</a:t>
            </a:r>
          </a:p>
          <a:p>
            <a:endParaRPr lang="en-IN"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efmom-happy-toddler-eating.jpg"/>
          <p:cNvPicPr>
            <a:picLocks noChangeAspect="1"/>
          </p:cNvPicPr>
          <p:nvPr/>
        </p:nvPicPr>
        <p:blipFill>
          <a:blip r:embed="rId2">
            <a:lum bright="30000" contrast="-30000"/>
          </a:blip>
          <a:stretch>
            <a:fillRect/>
          </a:stretch>
        </p:blipFill>
        <p:spPr>
          <a:xfrm>
            <a:off x="35719" y="269329"/>
            <a:ext cx="9144000" cy="6858000"/>
          </a:xfrm>
          <a:prstGeom prst="rect">
            <a:avLst/>
          </a:prstGeom>
        </p:spPr>
      </p:pic>
      <p:sp>
        <p:nvSpPr>
          <p:cNvPr id="2" name="Title 1"/>
          <p:cNvSpPr>
            <a:spLocks noGrp="1"/>
          </p:cNvSpPr>
          <p:nvPr>
            <p:ph type="title"/>
          </p:nvPr>
        </p:nvSpPr>
        <p:spPr>
          <a:xfrm>
            <a:off x="35719" y="116632"/>
            <a:ext cx="7773338" cy="1596177"/>
          </a:xfrm>
        </p:spPr>
        <p:txBody>
          <a:bodyPr>
            <a:normAutofit/>
          </a:bodyPr>
          <a:lstStyle/>
          <a:p>
            <a:r>
              <a:rPr lang="en-IN" sz="3600" b="1" i="1" dirty="0">
                <a:solidFill>
                  <a:schemeClr val="accent6">
                    <a:lumMod val="75000"/>
                  </a:schemeClr>
                </a:solidFill>
              </a:rPr>
              <a:t>Seven steps of nutrition for Toddler</a:t>
            </a:r>
            <a:br>
              <a:rPr lang="en-IN" dirty="0"/>
            </a:br>
            <a:endParaRPr lang="en-IN" dirty="0"/>
          </a:p>
        </p:txBody>
      </p:sp>
      <p:sp>
        <p:nvSpPr>
          <p:cNvPr id="3" name="Content Placeholder 2"/>
          <p:cNvSpPr>
            <a:spLocks noGrp="1"/>
          </p:cNvSpPr>
          <p:nvPr>
            <p:ph idx="1"/>
          </p:nvPr>
        </p:nvSpPr>
        <p:spPr>
          <a:xfrm>
            <a:off x="285720" y="1071546"/>
            <a:ext cx="8643998" cy="5500726"/>
          </a:xfrm>
        </p:spPr>
        <p:txBody>
          <a:bodyPr>
            <a:normAutofit fontScale="92500" lnSpcReduction="10000"/>
          </a:bodyPr>
          <a:lstStyle/>
          <a:p>
            <a:pPr>
              <a:buNone/>
            </a:pPr>
            <a:r>
              <a:rPr lang="en-IN" b="1" dirty="0"/>
              <a:t>Step 1</a:t>
            </a:r>
            <a:endParaRPr lang="en-IN" dirty="0"/>
          </a:p>
          <a:p>
            <a:r>
              <a:rPr lang="en-IN" dirty="0"/>
              <a:t>       Serve kid-pleasing, protein rich foods like scrambled eggs, smoothes made with toffee, baked chicken legs and bean soups. Toddlers need 16grams of proteins per day.</a:t>
            </a:r>
          </a:p>
          <a:p>
            <a:pPr>
              <a:buNone/>
            </a:pPr>
            <a:r>
              <a:rPr lang="en-IN" b="1" dirty="0"/>
              <a:t>Step 2</a:t>
            </a:r>
            <a:endParaRPr lang="en-IN" dirty="0"/>
          </a:p>
          <a:p>
            <a:r>
              <a:rPr lang="en-IN" dirty="0"/>
              <a:t>       Build those tiny bones with 500mg of calcium a day. Toddlers can get that much from two (80z) cups of milk. </a:t>
            </a:r>
          </a:p>
          <a:p>
            <a:pPr>
              <a:buNone/>
            </a:pPr>
            <a:r>
              <a:rPr lang="en-IN" b="1" dirty="0"/>
              <a:t>Step 3</a:t>
            </a:r>
            <a:endParaRPr lang="en-IN" dirty="0"/>
          </a:p>
          <a:p>
            <a:r>
              <a:rPr lang="en-IN" dirty="0"/>
              <a:t>       Drink up milk for vitamins D; too young children need 400 IU per day.</a:t>
            </a:r>
          </a:p>
          <a:p>
            <a:pPr>
              <a:buNone/>
            </a:pPr>
            <a:r>
              <a:rPr lang="en-IN" b="1" dirty="0"/>
              <a:t>Step 4</a:t>
            </a:r>
            <a:endParaRPr lang="en-IN" dirty="0"/>
          </a:p>
          <a:p>
            <a:r>
              <a:rPr lang="en-IN" dirty="0"/>
              <a:t>       Pump up the iron in you toddler’s diet with lean meats, poultry, fish, dried beans and whole grains. Little one needs 10mg of iron every day.</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A284-E9DA-1CE0-D7F4-C41F69182FC7}"/>
              </a:ext>
            </a:extLst>
          </p:cNvPr>
          <p:cNvSpPr>
            <a:spLocks noGrp="1"/>
          </p:cNvSpPr>
          <p:nvPr>
            <p:ph type="title"/>
          </p:nvPr>
        </p:nvSpPr>
        <p:spPr>
          <a:xfrm>
            <a:off x="4788024" y="5517232"/>
            <a:ext cx="4125144" cy="1143000"/>
          </a:xfrm>
        </p:spPr>
        <p:txBody>
          <a:bodyPr>
            <a:normAutofit/>
          </a:bodyPr>
          <a:lstStyle/>
          <a:p>
            <a:r>
              <a:rPr lang="en-IN" sz="2400" b="1" dirty="0"/>
              <a:t>PROF.SURBHI KEHARI</a:t>
            </a:r>
            <a:br>
              <a:rPr lang="en-IN" sz="2400" b="1" dirty="0"/>
            </a:br>
            <a:r>
              <a:rPr lang="en-IN" sz="2400" b="1" dirty="0"/>
              <a:t>HOD,CHILD HEALTH NURSING</a:t>
            </a:r>
            <a:br>
              <a:rPr lang="en-IN" sz="2400" b="1" dirty="0"/>
            </a:br>
            <a:r>
              <a:rPr lang="en-IN" sz="2400" b="1" dirty="0"/>
              <a:t>JINSAR</a:t>
            </a:r>
          </a:p>
        </p:txBody>
      </p:sp>
      <p:sp>
        <p:nvSpPr>
          <p:cNvPr id="3" name="Content Placeholder 2">
            <a:extLst>
              <a:ext uri="{FF2B5EF4-FFF2-40B4-BE49-F238E27FC236}">
                <a16:creationId xmlns:a16="http://schemas.microsoft.com/office/drawing/2014/main" id="{A9F79DBB-68E0-E9FA-E999-0356C19415C1}"/>
              </a:ext>
            </a:extLst>
          </p:cNvPr>
          <p:cNvSpPr>
            <a:spLocks noGrp="1"/>
          </p:cNvSpPr>
          <p:nvPr>
            <p:ph idx="1"/>
          </p:nvPr>
        </p:nvSpPr>
        <p:spPr>
          <a:xfrm>
            <a:off x="251521" y="2420888"/>
            <a:ext cx="8661648" cy="1143000"/>
          </a:xfrm>
        </p:spPr>
        <p:txBody>
          <a:bodyPr>
            <a:normAutofit/>
          </a:bodyPr>
          <a:lstStyle/>
          <a:p>
            <a:pPr marL="0" indent="0">
              <a:buNone/>
            </a:pPr>
            <a:r>
              <a:rPr lang="en-IN" sz="3200" b="1" dirty="0"/>
              <a:t>     NUTRITIONAL REQUIREMENT FOR TODDLER </a:t>
            </a:r>
          </a:p>
        </p:txBody>
      </p:sp>
    </p:spTree>
    <p:extLst>
      <p:ext uri="{BB962C8B-B14F-4D97-AF65-F5344CB8AC3E}">
        <p14:creationId xmlns:p14="http://schemas.microsoft.com/office/powerpoint/2010/main" val="1010362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ddlereating.jpg"/>
          <p:cNvPicPr>
            <a:picLocks noChangeAspect="1"/>
          </p:cNvPicPr>
          <p:nvPr/>
        </p:nvPicPr>
        <p:blipFill>
          <a:blip r:embed="rId2">
            <a:lum bright="30000" contrast="-30000"/>
          </a:blip>
          <a:stretch>
            <a:fillRect/>
          </a:stretch>
        </p:blipFill>
        <p:spPr>
          <a:xfrm>
            <a:off x="0" y="0"/>
            <a:ext cx="9144000" cy="6858000"/>
          </a:xfrm>
          <a:prstGeom prst="rect">
            <a:avLst/>
          </a:prstGeom>
        </p:spPr>
      </p:pic>
      <p:sp>
        <p:nvSpPr>
          <p:cNvPr id="2" name="Title 1"/>
          <p:cNvSpPr>
            <a:spLocks noGrp="1"/>
          </p:cNvSpPr>
          <p:nvPr>
            <p:ph type="title"/>
          </p:nvPr>
        </p:nvSpPr>
        <p:spPr>
          <a:xfrm>
            <a:off x="6500826" y="274638"/>
            <a:ext cx="2185974" cy="868346"/>
          </a:xfrm>
        </p:spPr>
        <p:txBody>
          <a:bodyPr>
            <a:normAutofit fontScale="90000"/>
          </a:bodyPr>
          <a:lstStyle/>
          <a:p>
            <a:r>
              <a:rPr lang="en-US" sz="3200" b="1" i="1" dirty="0">
                <a:solidFill>
                  <a:schemeClr val="accent6">
                    <a:lumMod val="75000"/>
                  </a:schemeClr>
                </a:solidFill>
              </a:rPr>
              <a:t>Continued…</a:t>
            </a:r>
            <a:endParaRPr lang="en-IN" sz="3200" b="1" i="1" dirty="0">
              <a:solidFill>
                <a:schemeClr val="accent6">
                  <a:lumMod val="75000"/>
                </a:schemeClr>
              </a:solidFill>
            </a:endParaRPr>
          </a:p>
        </p:txBody>
      </p:sp>
      <p:sp>
        <p:nvSpPr>
          <p:cNvPr id="3" name="Content Placeholder 2"/>
          <p:cNvSpPr>
            <a:spLocks noGrp="1"/>
          </p:cNvSpPr>
          <p:nvPr>
            <p:ph idx="1"/>
          </p:nvPr>
        </p:nvSpPr>
        <p:spPr>
          <a:xfrm>
            <a:off x="357158" y="1071546"/>
            <a:ext cx="8429684" cy="5500726"/>
          </a:xfrm>
        </p:spPr>
        <p:txBody>
          <a:bodyPr>
            <a:normAutofit/>
          </a:bodyPr>
          <a:lstStyle/>
          <a:p>
            <a:pPr>
              <a:buNone/>
            </a:pPr>
            <a:r>
              <a:rPr lang="en-IN" b="1" dirty="0"/>
              <a:t>Step 5</a:t>
            </a:r>
            <a:endParaRPr lang="en-IN" dirty="0"/>
          </a:p>
          <a:p>
            <a:r>
              <a:rPr lang="en-IN" dirty="0"/>
              <a:t>       Beef up on zinc with (you guessed it) beef and other zinc rich foods like poultry, fish, eggs, beans, wholegrain breads crackers and cereals. Toddlers need 10mg of zinc per day.</a:t>
            </a:r>
          </a:p>
          <a:p>
            <a:pPr>
              <a:buNone/>
            </a:pPr>
            <a:r>
              <a:rPr lang="en-IN" b="1" dirty="0"/>
              <a:t>Step 6</a:t>
            </a:r>
            <a:endParaRPr lang="en-IN" dirty="0"/>
          </a:p>
          <a:p>
            <a:r>
              <a:rPr lang="en-IN" b="1" dirty="0"/>
              <a:t>       </a:t>
            </a:r>
            <a:r>
              <a:rPr lang="en-IN" dirty="0"/>
              <a:t>Snack on oranges, kiwi, cantaloupe or strawberries. These yummy fruits are rich in vitamin C and toddlers need 40mg/day.</a:t>
            </a:r>
          </a:p>
          <a:p>
            <a:pPr>
              <a:buNone/>
            </a:pPr>
            <a:r>
              <a:rPr lang="en-IN" b="1" dirty="0"/>
              <a:t>Step 7</a:t>
            </a:r>
            <a:endParaRPr lang="en-IN" dirty="0"/>
          </a:p>
          <a:p>
            <a:r>
              <a:rPr lang="en-IN" dirty="0"/>
              <a:t>       Crunch carrots for vitamin A, kids can get the needed 400mg/day from carrots and other orange fruits and vegetables.</a:t>
            </a:r>
          </a:p>
          <a:p>
            <a:endParaRPr lang="en-IN"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melon-tough-e1338180309495.jpg"/>
          <p:cNvPicPr>
            <a:picLocks noChangeAspect="1"/>
          </p:cNvPicPr>
          <p:nvPr/>
        </p:nvPicPr>
        <p:blipFill>
          <a:blip r:embed="rId2">
            <a:lum bright="30000" contrast="-30000"/>
          </a:blip>
          <a:stretch>
            <a:fillRect/>
          </a:stretch>
        </p:blipFill>
        <p:spPr>
          <a:xfrm>
            <a:off x="0" y="0"/>
            <a:ext cx="9144000" cy="6858000"/>
          </a:xfrm>
          <a:prstGeom prst="rect">
            <a:avLst/>
          </a:prstGeom>
        </p:spPr>
      </p:pic>
      <p:sp>
        <p:nvSpPr>
          <p:cNvPr id="2" name="Title 1"/>
          <p:cNvSpPr>
            <a:spLocks noGrp="1"/>
          </p:cNvSpPr>
          <p:nvPr>
            <p:ph type="title"/>
          </p:nvPr>
        </p:nvSpPr>
        <p:spPr>
          <a:xfrm>
            <a:off x="685331" y="0"/>
            <a:ext cx="7773338" cy="1596177"/>
          </a:xfrm>
        </p:spPr>
        <p:txBody>
          <a:bodyPr>
            <a:normAutofit/>
          </a:bodyPr>
          <a:lstStyle/>
          <a:p>
            <a:r>
              <a:rPr lang="en-IN" sz="3600" b="1" i="1" dirty="0">
                <a:solidFill>
                  <a:schemeClr val="accent6">
                    <a:lumMod val="75000"/>
                  </a:schemeClr>
                </a:solidFill>
              </a:rPr>
              <a:t>Tips and warning you will needs</a:t>
            </a:r>
            <a:br>
              <a:rPr lang="en-IN" dirty="0"/>
            </a:br>
            <a:endParaRPr lang="en-IN" dirty="0"/>
          </a:p>
        </p:txBody>
      </p:sp>
      <p:sp>
        <p:nvSpPr>
          <p:cNvPr id="3" name="Content Placeholder 2"/>
          <p:cNvSpPr>
            <a:spLocks noGrp="1"/>
          </p:cNvSpPr>
          <p:nvPr>
            <p:ph idx="1"/>
          </p:nvPr>
        </p:nvSpPr>
        <p:spPr>
          <a:xfrm>
            <a:off x="285720" y="857232"/>
            <a:ext cx="8501122" cy="5786478"/>
          </a:xfrm>
        </p:spPr>
        <p:txBody>
          <a:bodyPr>
            <a:normAutofit/>
          </a:bodyPr>
          <a:lstStyle/>
          <a:p>
            <a:pPr lvl="0"/>
            <a:r>
              <a:rPr lang="en-IN" dirty="0"/>
              <a:t>Pieces of meat are dry, tough and hard for toddlers to chew. Offer ground meats instead in casseroles, soups and pasta sauce.</a:t>
            </a:r>
          </a:p>
          <a:p>
            <a:pPr lvl="0"/>
            <a:r>
              <a:rPr lang="en-IN" dirty="0"/>
              <a:t>Serve whole cow’s milk until age 2, then slowly wean down to skim.</a:t>
            </a:r>
          </a:p>
          <a:p>
            <a:pPr lvl="0"/>
            <a:r>
              <a:rPr lang="en-IN" dirty="0"/>
              <a:t>Toddlers who shy away from milk can get their calcium from yogurt, cheese or fortified soy milk.</a:t>
            </a:r>
          </a:p>
          <a:p>
            <a:pPr lvl="0"/>
            <a:r>
              <a:rPr lang="en-IN" dirty="0"/>
              <a:t>Offers fruits and vegetables at every meal or snack to make sure your child eat at least five servings a day.</a:t>
            </a:r>
          </a:p>
          <a:p>
            <a:pPr lvl="0"/>
            <a:r>
              <a:rPr lang="en-IN" dirty="0"/>
              <a:t>Toddlers are notoriously picky eaters your job is to serve the healthy food, your child job is to eat it (or not eat it if he chooses) look at your child’s diet over several days or a week to see if he meets his nutrients requirements on average.  </a:t>
            </a:r>
          </a:p>
          <a:p>
            <a:endParaRPr lang="en-IN"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5270-3789-39.jpg"/>
          <p:cNvPicPr>
            <a:picLocks noChangeAspect="1"/>
          </p:cNvPicPr>
          <p:nvPr/>
        </p:nvPicPr>
        <p:blipFill>
          <a:blip r:embed="rId2">
            <a:lum bright="30000" contrast="-30000"/>
          </a:blip>
          <a:stretch>
            <a:fillRect/>
          </a:stretch>
        </p:blipFill>
        <p:spPr>
          <a:xfrm>
            <a:off x="0" y="0"/>
            <a:ext cx="9144000" cy="6858000"/>
          </a:xfrm>
          <a:prstGeom prst="rect">
            <a:avLst/>
          </a:prstGeom>
        </p:spPr>
      </p:pic>
      <p:sp>
        <p:nvSpPr>
          <p:cNvPr id="2" name="Title 1"/>
          <p:cNvSpPr>
            <a:spLocks noGrp="1"/>
          </p:cNvSpPr>
          <p:nvPr>
            <p:ph type="title"/>
          </p:nvPr>
        </p:nvSpPr>
        <p:spPr>
          <a:xfrm>
            <a:off x="756769" y="216024"/>
            <a:ext cx="7773338" cy="980728"/>
          </a:xfrm>
        </p:spPr>
        <p:txBody>
          <a:bodyPr>
            <a:normAutofit fontScale="90000"/>
          </a:bodyPr>
          <a:lstStyle/>
          <a:p>
            <a:r>
              <a:rPr lang="en-IN" sz="3600" b="1" i="1" dirty="0">
                <a:solidFill>
                  <a:schemeClr val="accent6">
                    <a:lumMod val="75000"/>
                  </a:schemeClr>
                </a:solidFill>
              </a:rPr>
              <a:t>Activity Level of Toddlers</a:t>
            </a:r>
            <a:br>
              <a:rPr lang="en-IN" dirty="0"/>
            </a:br>
            <a:endParaRPr lang="en-IN" dirty="0"/>
          </a:p>
        </p:txBody>
      </p:sp>
      <p:sp>
        <p:nvSpPr>
          <p:cNvPr id="3" name="Content Placeholder 2"/>
          <p:cNvSpPr>
            <a:spLocks noGrp="1"/>
          </p:cNvSpPr>
          <p:nvPr>
            <p:ph idx="1"/>
          </p:nvPr>
        </p:nvSpPr>
        <p:spPr>
          <a:xfrm>
            <a:off x="357158" y="908720"/>
            <a:ext cx="8572560" cy="5949280"/>
          </a:xfrm>
        </p:spPr>
        <p:txBody>
          <a:bodyPr>
            <a:normAutofit fontScale="92500" lnSpcReduction="10000"/>
          </a:bodyPr>
          <a:lstStyle/>
          <a:p>
            <a:r>
              <a:rPr lang="en-IN" dirty="0"/>
              <a:t>Some children are not action-oriented-they tend to be sitters they are happy to sit and play quietly they prefer.</a:t>
            </a:r>
          </a:p>
          <a:p>
            <a:pPr lvl="0"/>
            <a:r>
              <a:rPr lang="en-IN" dirty="0"/>
              <a:t>Take the world in by looking or listening .</a:t>
            </a:r>
          </a:p>
          <a:p>
            <a:pPr lvl="0"/>
            <a:r>
              <a:rPr lang="en-IN" dirty="0"/>
              <a:t>Prefer exploring with their hands(using their fine motor skills) instead of their large muscles ( arms and legs)</a:t>
            </a:r>
          </a:p>
          <a:p>
            <a:pPr lvl="0"/>
            <a:r>
              <a:rPr lang="en-IN" dirty="0"/>
              <a:t>Love spaces that offer lots of opportunity for movement.</a:t>
            </a:r>
          </a:p>
          <a:p>
            <a:pPr lvl="0"/>
            <a:r>
              <a:rPr lang="en-IN" dirty="0"/>
              <a:t>Often need a lot of supervision,</a:t>
            </a:r>
          </a:p>
          <a:p>
            <a:pPr lvl="0"/>
            <a:r>
              <a:rPr lang="en-IN" dirty="0"/>
              <a:t>Tend to reach out for and touch anything they can get their hands on.</a:t>
            </a:r>
          </a:p>
          <a:p>
            <a:pPr lvl="0"/>
            <a:r>
              <a:rPr lang="en-IN" dirty="0"/>
              <a:t>Their activity level doesn’t mean there is a problem; it’s just how they prefer to interact, explore and learn. Their parents may be exhausted but they definitely stay in shape</a:t>
            </a:r>
          </a:p>
          <a:p>
            <a:pPr lvl="0"/>
            <a:r>
              <a:rPr lang="en-IN" dirty="0"/>
              <a:t>Most kids fall somewhere in the middle. They enjoy running, climbing and jumping, but they are also happy sitting with a puzzle or a book. They move easily from a quiet activity to a more active one.</a:t>
            </a:r>
          </a:p>
          <a:p>
            <a:endParaRPr lang="en-IN"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bywitheating3.jpg"/>
          <p:cNvPicPr>
            <a:picLocks noChangeAspect="1"/>
          </p:cNvPicPr>
          <p:nvPr/>
        </p:nvPicPr>
        <p:blipFill>
          <a:blip r:embed="rId2">
            <a:lum bright="20000" contrast="-21000"/>
          </a:blip>
          <a:stretch>
            <a:fillRect/>
          </a:stretch>
        </p:blipFill>
        <p:spPr>
          <a:xfrm>
            <a:off x="0" y="0"/>
            <a:ext cx="9144000" cy="6858000"/>
          </a:xfrm>
          <a:prstGeom prst="rect">
            <a:avLst/>
          </a:prstGeom>
        </p:spPr>
      </p:pic>
      <p:sp>
        <p:nvSpPr>
          <p:cNvPr id="2" name="Title 1"/>
          <p:cNvSpPr>
            <a:spLocks noGrp="1"/>
          </p:cNvSpPr>
          <p:nvPr>
            <p:ph type="title"/>
          </p:nvPr>
        </p:nvSpPr>
        <p:spPr>
          <a:xfrm>
            <a:off x="685331" y="-99392"/>
            <a:ext cx="7773338" cy="1596177"/>
          </a:xfrm>
        </p:spPr>
        <p:txBody>
          <a:bodyPr>
            <a:normAutofit/>
          </a:bodyPr>
          <a:lstStyle/>
          <a:p>
            <a:r>
              <a:rPr lang="en-IN" sz="3600" b="1" i="1" dirty="0">
                <a:solidFill>
                  <a:schemeClr val="accent6">
                    <a:lumMod val="75000"/>
                  </a:schemeClr>
                </a:solidFill>
              </a:rPr>
              <a:t>Parenting strategies for a less active child </a:t>
            </a:r>
            <a:br>
              <a:rPr lang="en-IN" dirty="0"/>
            </a:br>
            <a:endParaRPr lang="en-IN" dirty="0"/>
          </a:p>
        </p:txBody>
      </p:sp>
      <p:sp>
        <p:nvSpPr>
          <p:cNvPr id="3" name="Content Placeholder 2"/>
          <p:cNvSpPr>
            <a:spLocks noGrp="1"/>
          </p:cNvSpPr>
          <p:nvPr>
            <p:ph idx="1"/>
          </p:nvPr>
        </p:nvSpPr>
        <p:spPr>
          <a:xfrm>
            <a:off x="214282" y="928670"/>
            <a:ext cx="8715436" cy="5812698"/>
          </a:xfrm>
        </p:spPr>
        <p:txBody>
          <a:bodyPr>
            <a:normAutofit fontScale="85000" lnSpcReduction="10000"/>
          </a:bodyPr>
          <a:lstStyle/>
          <a:p>
            <a:pPr lvl="0"/>
            <a:r>
              <a:rPr lang="en-IN" dirty="0"/>
              <a:t>Respect his pace and style. Offer your child lots of opportunities to play with the things that he enjoy- for  example books, dress-up clothes, puzzles, building blocks, toy figures, etc.(and remember, you still need to baby-proof  the house, even if he is not moving around a lot!)</a:t>
            </a:r>
          </a:p>
          <a:p>
            <a:pPr lvl="0"/>
            <a:r>
              <a:rPr lang="en-IN" dirty="0"/>
              <a:t>Add movement to things she already enjoys. Entice your child to move by holding  a favourite toy a little beyond her easy reach or by starting to play with an interesting toy a little beyond where she can easily move.</a:t>
            </a:r>
          </a:p>
          <a:p>
            <a:pPr lvl="0"/>
            <a:r>
              <a:rPr lang="en-IN" dirty="0"/>
              <a:t>Let your child look before he leaps. If your child prefers watching kids on the climbing gym, let him watch. Then suggest trying something together- like going down the slide on your lap. But always remember to follow your child’s lead, and take it slowly.</a:t>
            </a:r>
          </a:p>
          <a:p>
            <a:pPr lvl="0"/>
            <a:r>
              <a:rPr lang="en-IN" dirty="0"/>
              <a:t>Play hide and seek. When one of you is found entice your child into a chasing game.</a:t>
            </a:r>
          </a:p>
          <a:p>
            <a:pPr lvl="0"/>
            <a:r>
              <a:rPr lang="en-IN" dirty="0"/>
              <a:t>Listen to music together. It’s easy to shift from listening to dancing if the music moves you.</a:t>
            </a:r>
          </a:p>
          <a:p>
            <a:pPr lvl="0"/>
            <a:r>
              <a:rPr lang="en-IN" dirty="0"/>
              <a:t>Remember there’s nothing wrong with being a sitter. As long as your child gets the exercise he needs and can be happy and healthy.</a:t>
            </a:r>
          </a:p>
          <a:p>
            <a:endParaRPr lang="en-IN"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ssy-eater.jpg"/>
          <p:cNvPicPr>
            <a:picLocks noChangeAspect="1"/>
          </p:cNvPicPr>
          <p:nvPr/>
        </p:nvPicPr>
        <p:blipFill>
          <a:blip r:embed="rId2">
            <a:lum bright="30000" contrast="-30000"/>
          </a:blip>
          <a:stretch>
            <a:fillRect/>
          </a:stretch>
        </p:blipFill>
        <p:spPr>
          <a:xfrm>
            <a:off x="0" y="0"/>
            <a:ext cx="9144000" cy="6858000"/>
          </a:xfrm>
          <a:prstGeom prst="rect">
            <a:avLst/>
          </a:prstGeom>
        </p:spPr>
      </p:pic>
      <p:sp>
        <p:nvSpPr>
          <p:cNvPr id="2" name="Title 1"/>
          <p:cNvSpPr>
            <a:spLocks noGrp="1"/>
          </p:cNvSpPr>
          <p:nvPr>
            <p:ph type="title"/>
          </p:nvPr>
        </p:nvSpPr>
        <p:spPr>
          <a:xfrm>
            <a:off x="285720" y="116632"/>
            <a:ext cx="8572560" cy="1596177"/>
          </a:xfrm>
        </p:spPr>
        <p:txBody>
          <a:bodyPr>
            <a:normAutofit/>
          </a:bodyPr>
          <a:lstStyle/>
          <a:p>
            <a:r>
              <a:rPr lang="en-IN" sz="3600" b="1" i="1" dirty="0">
                <a:solidFill>
                  <a:schemeClr val="accent6">
                    <a:lumMod val="75000"/>
                  </a:schemeClr>
                </a:solidFill>
              </a:rPr>
              <a:t>Parenting strategies for an active child</a:t>
            </a:r>
            <a:br>
              <a:rPr lang="en-IN" dirty="0"/>
            </a:br>
            <a:endParaRPr lang="en-IN" dirty="0"/>
          </a:p>
        </p:txBody>
      </p:sp>
      <p:sp>
        <p:nvSpPr>
          <p:cNvPr id="3" name="Content Placeholder 2"/>
          <p:cNvSpPr>
            <a:spLocks noGrp="1"/>
          </p:cNvSpPr>
          <p:nvPr>
            <p:ph idx="1"/>
          </p:nvPr>
        </p:nvSpPr>
        <p:spPr>
          <a:xfrm>
            <a:off x="285720" y="857232"/>
            <a:ext cx="8572560" cy="5715040"/>
          </a:xfrm>
        </p:spPr>
        <p:txBody>
          <a:bodyPr>
            <a:normAutofit/>
          </a:bodyPr>
          <a:lstStyle/>
          <a:p>
            <a:pPr lvl="0"/>
            <a:r>
              <a:rPr lang="en-IN" dirty="0"/>
              <a:t>Engage your child’s with everyday activities. Ask him carry spoons to the table help pick up leaves, and put all of the clean socks in a pile</a:t>
            </a:r>
          </a:p>
          <a:p>
            <a:pPr lvl="0"/>
            <a:r>
              <a:rPr lang="en-IN" dirty="0"/>
              <a:t>Recognize that your child will need extra time to wind down. Start limiting active play at least an hour before bedtime and perhaps 30 minutes before naptime to help her slow down.</a:t>
            </a:r>
          </a:p>
          <a:p>
            <a:pPr lvl="0"/>
            <a:r>
              <a:rPr lang="en-IN" dirty="0"/>
              <a:t>Remember, active children aren’t wild or out of control. They just need to move.</a:t>
            </a:r>
          </a:p>
          <a:p>
            <a:endParaRPr lang="en-IN" dirty="0"/>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7704" y="2492896"/>
            <a:ext cx="6215106" cy="1143000"/>
          </a:xfrm>
        </p:spPr>
        <p:txBody>
          <a:bodyPr>
            <a:noAutofit/>
          </a:bodyPr>
          <a:lstStyle/>
          <a:p>
            <a:r>
              <a:rPr lang="en-US" sz="8800" b="1" i="1" dirty="0">
                <a:solidFill>
                  <a:srgbClr val="FF0000"/>
                </a:solidFill>
                <a:effectLst>
                  <a:glow rad="228600">
                    <a:schemeClr val="accent2">
                      <a:satMod val="175000"/>
                      <a:alpha val="40000"/>
                    </a:schemeClr>
                  </a:glow>
                </a:effectLst>
              </a:rPr>
              <a:t>Thank You</a:t>
            </a:r>
            <a:endParaRPr lang="en-IN" sz="8800" b="1" i="1" dirty="0">
              <a:solidFill>
                <a:srgbClr val="FF0000"/>
              </a:solidFill>
              <a:effectLst>
                <a:glow rad="228600">
                  <a:schemeClr val="accent2">
                    <a:satMod val="175000"/>
                    <a:alpha val="40000"/>
                  </a:schemeClr>
                </a:glow>
              </a:effectLst>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8786874" cy="6286544"/>
          </a:xfrm>
        </p:spPr>
        <p:txBody>
          <a:bodyPr>
            <a:normAutofit/>
          </a:bodyPr>
          <a:lstStyle/>
          <a:p>
            <a:r>
              <a:rPr lang="en-IN" b="1" i="1" dirty="0">
                <a:solidFill>
                  <a:schemeClr val="accent6">
                    <a:lumMod val="75000"/>
                  </a:schemeClr>
                </a:solidFill>
              </a:rPr>
              <a:t>INTRODUCTION</a:t>
            </a:r>
          </a:p>
          <a:p>
            <a:pPr fontAlgn="base"/>
            <a:r>
              <a:rPr lang="en-US" dirty="0"/>
              <a:t>Growth slows somewhat during the toddler years, but nutrition is still a top priority. It's also a time for parents to shift gears, leaving bottles behind and moving into a new era where kids will eat and drink more independently.</a:t>
            </a:r>
          </a:p>
          <a:p>
            <a:pPr fontAlgn="base"/>
            <a:r>
              <a:rPr lang="en-US" dirty="0"/>
              <a:t>The toddler years are a time of transition, especially between 12–24 months, when they're learning to eat table food and accepting new tastes and textures. </a:t>
            </a:r>
          </a:p>
          <a:p>
            <a:pPr fontAlgn="base"/>
            <a:r>
              <a:rPr lang="en-US" dirty="0"/>
              <a:t>Breast milk and formula were perfect for your child as an infant, but now it's time for toddlers to start getting what they need through a variety of foods.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jpg"/>
          <p:cNvPicPr>
            <a:picLocks noChangeAspect="1"/>
          </p:cNvPicPr>
          <p:nvPr/>
        </p:nvPicPr>
        <p:blipFill>
          <a:blip r:embed="rId2">
            <a:lum bright="30000" contrast="-30000"/>
          </a:blip>
          <a:stretch>
            <a:fillRect/>
          </a:stretch>
        </p:blipFill>
        <p:spPr>
          <a:xfrm>
            <a:off x="0" y="0"/>
            <a:ext cx="9144000" cy="6858000"/>
          </a:xfrm>
          <a:prstGeom prst="rect">
            <a:avLst/>
          </a:prstGeom>
        </p:spPr>
      </p:pic>
      <p:sp>
        <p:nvSpPr>
          <p:cNvPr id="2" name="Title 1"/>
          <p:cNvSpPr>
            <a:spLocks noGrp="1"/>
          </p:cNvSpPr>
          <p:nvPr>
            <p:ph type="title"/>
          </p:nvPr>
        </p:nvSpPr>
        <p:spPr>
          <a:xfrm>
            <a:off x="0" y="0"/>
            <a:ext cx="2214578" cy="1143000"/>
          </a:xfrm>
        </p:spPr>
        <p:txBody>
          <a:bodyPr>
            <a:normAutofit/>
          </a:bodyPr>
          <a:lstStyle/>
          <a:p>
            <a:r>
              <a:rPr lang="en-IN" sz="3200" b="1" i="1" dirty="0">
                <a:solidFill>
                  <a:schemeClr val="accent6">
                    <a:lumMod val="75000"/>
                  </a:schemeClr>
                </a:solidFill>
              </a:rPr>
              <a:t>Water</a:t>
            </a:r>
            <a:endParaRPr lang="en-IN" sz="3200" i="1" dirty="0">
              <a:solidFill>
                <a:schemeClr val="accent6">
                  <a:lumMod val="75000"/>
                </a:schemeClr>
              </a:solidFill>
            </a:endParaRPr>
          </a:p>
        </p:txBody>
      </p:sp>
      <p:sp>
        <p:nvSpPr>
          <p:cNvPr id="3" name="Content Placeholder 2"/>
          <p:cNvSpPr>
            <a:spLocks noGrp="1"/>
          </p:cNvSpPr>
          <p:nvPr>
            <p:ph idx="1"/>
          </p:nvPr>
        </p:nvSpPr>
        <p:spPr>
          <a:xfrm>
            <a:off x="357158" y="1000108"/>
            <a:ext cx="8572560" cy="5572164"/>
          </a:xfrm>
        </p:spPr>
        <p:txBody>
          <a:bodyPr>
            <a:normAutofit lnSpcReduction="10000"/>
          </a:bodyPr>
          <a:lstStyle/>
          <a:p>
            <a:pPr lvl="0">
              <a:buNone/>
            </a:pPr>
            <a:r>
              <a:rPr lang="en-IN" b="1" u="sng" dirty="0"/>
              <a:t>Water</a:t>
            </a:r>
            <a:r>
              <a:rPr lang="en-IN" b="1" dirty="0"/>
              <a:t> </a:t>
            </a:r>
            <a:r>
              <a:rPr lang="en-IN" dirty="0"/>
              <a:t>is most important for maintenance of life. It constitutes about 70% of body weight in children. The total water content of the body is comparatively higher in infants than in adults.</a:t>
            </a:r>
          </a:p>
          <a:p>
            <a:r>
              <a:rPr lang="en-US" b="1" dirty="0"/>
              <a:t>here’s how much H2O kids should drink every day:</a:t>
            </a:r>
          </a:p>
          <a:p>
            <a:r>
              <a:rPr lang="en-US" b="1" dirty="0"/>
              <a:t>Toddlers: 2 to 4 cups.</a:t>
            </a:r>
            <a:endParaRPr lang="en-IN" b="1" dirty="0"/>
          </a:p>
          <a:p>
            <a:pPr lvl="0"/>
            <a:r>
              <a:rPr lang="en-IN" dirty="0"/>
              <a:t>Water is required for digestion, metabolism, renal excretion, temperature regulation, transportation of cellular substances, and maintenance of fluid volume and growth of children.</a:t>
            </a:r>
          </a:p>
          <a:p>
            <a:pPr lvl="0"/>
            <a:r>
              <a:rPr lang="en-IN" dirty="0"/>
              <a:t>The daily requirement of water is fulfilled by fluid intake food and oxidation process in the body.</a:t>
            </a:r>
          </a:p>
          <a:p>
            <a:pPr lvl="0"/>
            <a:r>
              <a:rPr lang="en-IN" dirty="0"/>
              <a:t>Water is absorbed throughout the intestinal tract.</a:t>
            </a:r>
          </a:p>
          <a:p>
            <a:pPr lvl="0"/>
            <a:r>
              <a:rPr lang="en-IN" dirty="0"/>
              <a:t>The balance of water depends on the proteins and electrolyte intake solute load, metabolic and respiratory rates and body temperatures.</a:t>
            </a:r>
          </a:p>
          <a:p>
            <a:endParaRPr lang="en-IN"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7.jpg"/>
          <p:cNvPicPr>
            <a:picLocks noChangeAspect="1"/>
          </p:cNvPicPr>
          <p:nvPr/>
        </p:nvPicPr>
        <p:blipFill>
          <a:blip r:embed="rId2">
            <a:lum bright="30000" contrast="-30000"/>
          </a:blip>
          <a:stretch>
            <a:fillRect/>
          </a:stretch>
        </p:blipFill>
        <p:spPr>
          <a:xfrm>
            <a:off x="0" y="0"/>
            <a:ext cx="9144000" cy="6858000"/>
          </a:xfrm>
          <a:prstGeom prst="rect">
            <a:avLst/>
          </a:prstGeom>
        </p:spPr>
      </p:pic>
      <p:sp>
        <p:nvSpPr>
          <p:cNvPr id="2" name="Title 1"/>
          <p:cNvSpPr>
            <a:spLocks noGrp="1"/>
          </p:cNvSpPr>
          <p:nvPr>
            <p:ph type="title"/>
          </p:nvPr>
        </p:nvSpPr>
        <p:spPr>
          <a:xfrm>
            <a:off x="6529398" y="0"/>
            <a:ext cx="2614602" cy="1143000"/>
          </a:xfrm>
        </p:spPr>
        <p:txBody>
          <a:bodyPr>
            <a:normAutofit/>
          </a:bodyPr>
          <a:lstStyle/>
          <a:p>
            <a:r>
              <a:rPr lang="en-US" sz="3200" b="1" i="1" dirty="0">
                <a:solidFill>
                  <a:schemeClr val="accent6">
                    <a:lumMod val="75000"/>
                  </a:schemeClr>
                </a:solidFill>
              </a:rPr>
              <a:t>Continued…</a:t>
            </a:r>
            <a:endParaRPr lang="en-IN" sz="3200" b="1" i="1" dirty="0">
              <a:solidFill>
                <a:schemeClr val="accent6">
                  <a:lumMod val="75000"/>
                </a:schemeClr>
              </a:solidFill>
            </a:endParaRPr>
          </a:p>
        </p:txBody>
      </p:sp>
      <p:sp>
        <p:nvSpPr>
          <p:cNvPr id="3" name="Content Placeholder 2"/>
          <p:cNvSpPr>
            <a:spLocks noGrp="1"/>
          </p:cNvSpPr>
          <p:nvPr>
            <p:ph idx="1"/>
          </p:nvPr>
        </p:nvSpPr>
        <p:spPr>
          <a:xfrm>
            <a:off x="457200" y="1142984"/>
            <a:ext cx="8229600" cy="5214974"/>
          </a:xfrm>
        </p:spPr>
        <p:txBody>
          <a:bodyPr>
            <a:normAutofit/>
          </a:bodyPr>
          <a:lstStyle/>
          <a:p>
            <a:pPr lvl="0"/>
            <a:r>
              <a:rPr lang="en-IN" dirty="0"/>
              <a:t>Evaporation from the lungs and skins accounts for 40-50% water loss and 3-10% by focal loss.</a:t>
            </a:r>
          </a:p>
          <a:p>
            <a:pPr lvl="0"/>
            <a:r>
              <a:rPr lang="en-IN" dirty="0"/>
              <a:t>The kidney maintains the water and electrolyte balance by varying amount and concentration of urine.</a:t>
            </a:r>
          </a:p>
          <a:p>
            <a:pPr lvl="0"/>
            <a:r>
              <a:rPr lang="en-IN" dirty="0"/>
              <a:t> Excess loss of water can cause dehydration whereas an excess intake can result in water intoxication.</a:t>
            </a:r>
          </a:p>
          <a:p>
            <a:pPr lvl="0"/>
            <a:r>
              <a:rPr lang="en-IN" dirty="0"/>
              <a:t>Loss of water or dehydration is an important cause of death in children even than starvation.</a:t>
            </a:r>
          </a:p>
          <a:p>
            <a:pPr lvl="0"/>
            <a:r>
              <a:rPr lang="en-IN" dirty="0"/>
              <a:t>Water intoxication may found as enema, circulatory failure abdominal distress or convulsions</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s.demandstudios.com-getty-article-154-25-95846967_XS.jpg"/>
          <p:cNvPicPr>
            <a:picLocks noChangeAspect="1"/>
          </p:cNvPicPr>
          <p:nvPr/>
        </p:nvPicPr>
        <p:blipFill>
          <a:blip r:embed="rId2">
            <a:lum bright="24000" contrast="-21000"/>
          </a:blip>
          <a:stretch>
            <a:fillRect/>
          </a:stretch>
        </p:blipFill>
        <p:spPr>
          <a:xfrm>
            <a:off x="0" y="0"/>
            <a:ext cx="9144000" cy="6858000"/>
          </a:xfrm>
          <a:prstGeom prst="rect">
            <a:avLst/>
          </a:prstGeom>
        </p:spPr>
      </p:pic>
      <p:sp>
        <p:nvSpPr>
          <p:cNvPr id="2" name="Title 1"/>
          <p:cNvSpPr>
            <a:spLocks noGrp="1"/>
          </p:cNvSpPr>
          <p:nvPr>
            <p:ph type="title"/>
          </p:nvPr>
        </p:nvSpPr>
        <p:spPr>
          <a:xfrm>
            <a:off x="0" y="0"/>
            <a:ext cx="2471726" cy="846158"/>
          </a:xfrm>
        </p:spPr>
        <p:txBody>
          <a:bodyPr>
            <a:normAutofit/>
          </a:bodyPr>
          <a:lstStyle/>
          <a:p>
            <a:r>
              <a:rPr lang="en-IN" sz="3200" b="1" i="1" dirty="0">
                <a:solidFill>
                  <a:schemeClr val="accent6">
                    <a:lumMod val="75000"/>
                  </a:schemeClr>
                </a:solidFill>
              </a:rPr>
              <a:t>Calories</a:t>
            </a:r>
            <a:endParaRPr lang="en-IN" sz="3200" i="1" dirty="0">
              <a:solidFill>
                <a:schemeClr val="accent6">
                  <a:lumMod val="75000"/>
                </a:schemeClr>
              </a:solidFill>
            </a:endParaRPr>
          </a:p>
        </p:txBody>
      </p:sp>
      <p:sp>
        <p:nvSpPr>
          <p:cNvPr id="3" name="Content Placeholder 2"/>
          <p:cNvSpPr>
            <a:spLocks noGrp="1"/>
          </p:cNvSpPr>
          <p:nvPr>
            <p:ph idx="1"/>
          </p:nvPr>
        </p:nvSpPr>
        <p:spPr>
          <a:xfrm>
            <a:off x="214282" y="692696"/>
            <a:ext cx="8643998" cy="5808138"/>
          </a:xfrm>
        </p:spPr>
        <p:txBody>
          <a:bodyPr>
            <a:normAutofit fontScale="62500" lnSpcReduction="20000"/>
          </a:bodyPr>
          <a:lstStyle/>
          <a:p>
            <a:pPr lvl="0">
              <a:buNone/>
            </a:pPr>
            <a:r>
              <a:rPr lang="en-IN" b="1" u="sng" dirty="0"/>
              <a:t>Calories-</a:t>
            </a:r>
            <a:r>
              <a:rPr lang="en-IN" b="1" dirty="0"/>
              <a:t> </a:t>
            </a:r>
            <a:r>
              <a:rPr lang="en-IN" sz="2900" dirty="0"/>
              <a:t>The energy value of food is measured in terms of ‘large’ calories or kilocalories. The production of energy varies during the oxidation of different foods.</a:t>
            </a:r>
          </a:p>
          <a:p>
            <a:r>
              <a:rPr lang="en-US" sz="2900" b="1" dirty="0"/>
              <a:t>Depending on their age, size, and activity level, toddlers need about 1,000–1,400 calories a day.</a:t>
            </a:r>
            <a:endParaRPr lang="en-IN" sz="2900" b="1" dirty="0"/>
          </a:p>
          <a:p>
            <a:pPr lvl="0"/>
            <a:r>
              <a:rPr lang="en-IN" sz="2900" dirty="0"/>
              <a:t>Children’s required more calories per kg of body weight than adults.</a:t>
            </a:r>
          </a:p>
          <a:p>
            <a:pPr lvl="0"/>
            <a:r>
              <a:rPr lang="en-IN" sz="2900" dirty="0"/>
              <a:t>Calories requirements gradually decrease from infancy to adulthood.</a:t>
            </a:r>
          </a:p>
          <a:p>
            <a:pPr lvl="0"/>
            <a:r>
              <a:rPr lang="en-IN" sz="2900" dirty="0"/>
              <a:t>The average energy expenditure is 50% in basal metabolism 12% in growth, 25% in physical activity, 8% in focal loss and 5% for specific dynamic action.</a:t>
            </a:r>
          </a:p>
          <a:p>
            <a:pPr lvl="0"/>
            <a:r>
              <a:rPr lang="en-IN" sz="2900" dirty="0"/>
              <a:t>The calories requirements of children depend upon body size and surface area, rate of growth, level of physical activity, food habits and climate.</a:t>
            </a:r>
          </a:p>
          <a:p>
            <a:pPr lvl="0"/>
            <a:r>
              <a:rPr lang="en-IN" sz="2900" dirty="0"/>
              <a:t>In a balance diet 50% of calories are provided by carbohydrates 15% of by protein and 35% by fat.</a:t>
            </a:r>
          </a:p>
          <a:p>
            <a:pPr lvl="0"/>
            <a:r>
              <a:rPr lang="en-IN" sz="2900" dirty="0"/>
              <a:t>Deficiency of calories intake leads to loss of weight, growth failure and protein energy malnutrition.</a:t>
            </a:r>
          </a:p>
          <a:p>
            <a:pPr lvl="0"/>
            <a:r>
              <a:rPr lang="en-IN" sz="2900" dirty="0"/>
              <a:t>An excess intake of calories results in increased weight gain and obesity.</a:t>
            </a:r>
          </a:p>
          <a:p>
            <a:pPr>
              <a:buNone/>
            </a:pPr>
            <a:endParaRPr lang="en-IN" sz="29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named (63).jpg"/>
          <p:cNvPicPr>
            <a:picLocks noChangeAspect="1"/>
          </p:cNvPicPr>
          <p:nvPr/>
        </p:nvPicPr>
        <p:blipFill>
          <a:blip r:embed="rId2">
            <a:lum bright="50000" contrast="-50000"/>
          </a:blip>
          <a:stretch>
            <a:fillRect/>
          </a:stretch>
        </p:blipFill>
        <p:spPr>
          <a:xfrm>
            <a:off x="0" y="0"/>
            <a:ext cx="9143999" cy="6858000"/>
          </a:xfrm>
          <a:prstGeom prst="rect">
            <a:avLst/>
          </a:prstGeom>
        </p:spPr>
      </p:pic>
      <p:sp>
        <p:nvSpPr>
          <p:cNvPr id="2" name="Title 1"/>
          <p:cNvSpPr>
            <a:spLocks noGrp="1"/>
          </p:cNvSpPr>
          <p:nvPr>
            <p:ph type="title"/>
          </p:nvPr>
        </p:nvSpPr>
        <p:spPr>
          <a:xfrm>
            <a:off x="500034" y="0"/>
            <a:ext cx="8229600" cy="1143000"/>
          </a:xfrm>
        </p:spPr>
        <p:txBody>
          <a:bodyPr>
            <a:normAutofit/>
          </a:bodyPr>
          <a:lstStyle/>
          <a:p>
            <a:r>
              <a:rPr lang="en-IN" sz="3100" b="1" i="1" dirty="0">
                <a:solidFill>
                  <a:schemeClr val="accent6">
                    <a:lumMod val="75000"/>
                  </a:schemeClr>
                </a:solidFill>
              </a:rPr>
              <a:t>DAILY REQUIREMENTS OF WATER AND CALORIES</a:t>
            </a:r>
            <a:br>
              <a:rPr lang="en-IN" dirty="0"/>
            </a:br>
            <a:endParaRPr lang="en-IN" dirty="0"/>
          </a:p>
        </p:txBody>
      </p:sp>
      <p:pic>
        <p:nvPicPr>
          <p:cNvPr id="4" name="Content Placeholder 3" descr="1.PNG"/>
          <p:cNvPicPr>
            <a:picLocks noGrp="1" noChangeAspect="1"/>
          </p:cNvPicPr>
          <p:nvPr>
            <p:ph idx="1"/>
          </p:nvPr>
        </p:nvPicPr>
        <p:blipFill>
          <a:blip r:embed="rId3"/>
          <a:stretch>
            <a:fillRect/>
          </a:stretch>
        </p:blipFill>
        <p:spPr>
          <a:xfrm>
            <a:off x="0" y="571480"/>
            <a:ext cx="9144000" cy="6286520"/>
          </a:xfr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named (65).jpg"/>
          <p:cNvPicPr>
            <a:picLocks noChangeAspect="1"/>
          </p:cNvPicPr>
          <p:nvPr/>
        </p:nvPicPr>
        <p:blipFill>
          <a:blip r:embed="rId2">
            <a:lum bright="40000" contrast="-40000"/>
          </a:blip>
          <a:stretch>
            <a:fillRect/>
          </a:stretch>
        </p:blipFill>
        <p:spPr>
          <a:xfrm>
            <a:off x="0" y="0"/>
            <a:ext cx="9144000" cy="6858000"/>
          </a:xfrm>
          <a:prstGeom prst="rect">
            <a:avLst/>
          </a:prstGeom>
        </p:spPr>
      </p:pic>
      <p:sp>
        <p:nvSpPr>
          <p:cNvPr id="2" name="Title 1"/>
          <p:cNvSpPr>
            <a:spLocks noGrp="1"/>
          </p:cNvSpPr>
          <p:nvPr>
            <p:ph type="title"/>
          </p:nvPr>
        </p:nvSpPr>
        <p:spPr>
          <a:xfrm>
            <a:off x="500034" y="0"/>
            <a:ext cx="8229600" cy="1143000"/>
          </a:xfrm>
        </p:spPr>
        <p:txBody>
          <a:bodyPr>
            <a:normAutofit/>
          </a:bodyPr>
          <a:lstStyle/>
          <a:p>
            <a:r>
              <a:rPr lang="en-IN" sz="3600" b="1" i="1" dirty="0">
                <a:solidFill>
                  <a:schemeClr val="accent6">
                    <a:lumMod val="75000"/>
                  </a:schemeClr>
                </a:solidFill>
              </a:rPr>
              <a:t>RECOMMENDED PROTIEN ALLOWANCES</a:t>
            </a:r>
            <a:br>
              <a:rPr lang="en-IN" dirty="0"/>
            </a:br>
            <a:endParaRPr lang="en-IN" dirty="0"/>
          </a:p>
        </p:txBody>
      </p:sp>
      <p:pic>
        <p:nvPicPr>
          <p:cNvPr id="4" name="Content Placeholder 3" descr="2.PNG"/>
          <p:cNvPicPr>
            <a:picLocks noGrp="1" noChangeAspect="1"/>
          </p:cNvPicPr>
          <p:nvPr>
            <p:ph idx="1"/>
          </p:nvPr>
        </p:nvPicPr>
        <p:blipFill>
          <a:blip r:embed="rId3"/>
          <a:stretch>
            <a:fillRect/>
          </a:stretch>
        </p:blipFill>
        <p:spPr>
          <a:xfrm>
            <a:off x="0" y="714356"/>
            <a:ext cx="9144000" cy="6143644"/>
          </a:xfr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IN" dirty="0"/>
          </a:p>
        </p:txBody>
      </p:sp>
      <p:pic>
        <p:nvPicPr>
          <p:cNvPr id="4" name="Content Placeholder 3" descr="3.PNG"/>
          <p:cNvPicPr>
            <a:picLocks noGrp="1" noChangeAspect="1"/>
          </p:cNvPicPr>
          <p:nvPr>
            <p:ph idx="1"/>
          </p:nvPr>
        </p:nvPicPr>
        <p:blipFill>
          <a:blip r:embed="rId2"/>
          <a:stretch>
            <a:fillRect/>
          </a:stretch>
        </p:blipFill>
        <p:spPr>
          <a:xfrm>
            <a:off x="45504" y="0"/>
            <a:ext cx="9098495" cy="6858000"/>
          </a:xfrm>
        </p:spPr>
      </p:pic>
    </p:spTree>
  </p:cSld>
  <p:clrMapOvr>
    <a:masterClrMapping/>
  </p:clrMapOvr>
  <p:transition>
    <p:wheel/>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184</TotalTime>
  <Words>2678</Words>
  <Application>Microsoft Office PowerPoint</Application>
  <PresentationFormat>On-screen Show (4:3)</PresentationFormat>
  <Paragraphs>149</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Tw Cen MT</vt:lpstr>
      <vt:lpstr>Droplet</vt:lpstr>
      <vt:lpstr>PowerPoint Presentation</vt:lpstr>
      <vt:lpstr>PROF.SURBHI KEHARI HOD,CHILD HEALTH NURSING JINSAR</vt:lpstr>
      <vt:lpstr>PowerPoint Presentation</vt:lpstr>
      <vt:lpstr>Water</vt:lpstr>
      <vt:lpstr>Continued…</vt:lpstr>
      <vt:lpstr>Calories</vt:lpstr>
      <vt:lpstr>DAILY REQUIREMENTS OF WATER AND CALORIES </vt:lpstr>
      <vt:lpstr>RECOMMENDED PROTIEN ALLOWANCES </vt:lpstr>
      <vt:lpstr> </vt:lpstr>
      <vt:lpstr>DAILY REQUIREMENTS OF MINERALS </vt:lpstr>
      <vt:lpstr>Proteins </vt:lpstr>
      <vt:lpstr>Continued…</vt:lpstr>
      <vt:lpstr>Carbohydrates </vt:lpstr>
      <vt:lpstr>Fat </vt:lpstr>
      <vt:lpstr>Continued…</vt:lpstr>
      <vt:lpstr>Vitamins </vt:lpstr>
      <vt:lpstr>Continued…</vt:lpstr>
      <vt:lpstr>Minerals </vt:lpstr>
      <vt:lpstr>Seven steps of nutrition for Toddler </vt:lpstr>
      <vt:lpstr>Continued…</vt:lpstr>
      <vt:lpstr>Tips and warning you will needs </vt:lpstr>
      <vt:lpstr>Activity Level of Toddlers </vt:lpstr>
      <vt:lpstr>Parenting strategies for a less active child  </vt:lpstr>
      <vt:lpstr>Parenting strategies for an active child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REQUIREMENT OF TODDLER</dc:title>
  <dc:creator>Priyasha</dc:creator>
  <cp:lastModifiedBy>Abhishek Kehri</cp:lastModifiedBy>
  <cp:revision>36</cp:revision>
  <dcterms:created xsi:type="dcterms:W3CDTF">2015-02-19T15:06:47Z</dcterms:created>
  <dcterms:modified xsi:type="dcterms:W3CDTF">2025-05-19T05:14:39Z</dcterms:modified>
</cp:coreProperties>
</file>