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Times New Roman" charset="1" panose="02030502070405020303"/>
      <p:regular r:id="rId16"/>
    </p:embeddedFont>
    <p:embeddedFont>
      <p:font typeface="Times New Roman Bold" charset="1" panose="02030802070405020303"/>
      <p:regular r:id="rId20"/>
    </p:embeddedFont>
    <p:embeddedFont>
      <p:font typeface="Arimo Bold" charset="1" panose="020B07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notesSlides/notesSlide8.xml" Type="http://schemas.openxmlformats.org/officeDocument/2006/relationships/notesSlide"/><Relationship Id="rId29" Target="notesSlides/notesSlide9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-576000" y="-576000"/>
            <a:ext cx="19094945" cy="2668414"/>
            <a:chOff x="0" y="0"/>
            <a:chExt cx="5029121" cy="7027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9121" cy="702792"/>
            </a:xfrm>
            <a:custGeom>
              <a:avLst/>
              <a:gdLst/>
              <a:ahLst/>
              <a:cxnLst/>
              <a:rect r="r" b="b" t="t" l="l"/>
              <a:pathLst>
                <a:path h="702792" w="5029121">
                  <a:moveTo>
                    <a:pt x="23921" y="0"/>
                  </a:moveTo>
                  <a:lnTo>
                    <a:pt x="5005200" y="0"/>
                  </a:lnTo>
                  <a:cubicBezTo>
                    <a:pt x="5011544" y="0"/>
                    <a:pt x="5017629" y="2520"/>
                    <a:pt x="5022115" y="7006"/>
                  </a:cubicBezTo>
                  <a:cubicBezTo>
                    <a:pt x="5026601" y="11492"/>
                    <a:pt x="5029121" y="17577"/>
                    <a:pt x="5029121" y="23921"/>
                  </a:cubicBezTo>
                  <a:lnTo>
                    <a:pt x="5029121" y="678871"/>
                  </a:lnTo>
                  <a:cubicBezTo>
                    <a:pt x="5029121" y="685215"/>
                    <a:pt x="5026601" y="691300"/>
                    <a:pt x="5022115" y="695786"/>
                  </a:cubicBezTo>
                  <a:cubicBezTo>
                    <a:pt x="5017629" y="700272"/>
                    <a:pt x="5011544" y="702792"/>
                    <a:pt x="5005200" y="702792"/>
                  </a:cubicBezTo>
                  <a:lnTo>
                    <a:pt x="23921" y="702792"/>
                  </a:lnTo>
                  <a:cubicBezTo>
                    <a:pt x="17577" y="702792"/>
                    <a:pt x="11492" y="700272"/>
                    <a:pt x="7006" y="695786"/>
                  </a:cubicBezTo>
                  <a:cubicBezTo>
                    <a:pt x="2520" y="691300"/>
                    <a:pt x="0" y="685215"/>
                    <a:pt x="0" y="678871"/>
                  </a:cubicBezTo>
                  <a:lnTo>
                    <a:pt x="0" y="23921"/>
                  </a:lnTo>
                  <a:cubicBezTo>
                    <a:pt x="0" y="17577"/>
                    <a:pt x="2520" y="11492"/>
                    <a:pt x="7006" y="7006"/>
                  </a:cubicBezTo>
                  <a:cubicBezTo>
                    <a:pt x="11492" y="2520"/>
                    <a:pt x="17577" y="0"/>
                    <a:pt x="23921" y="0"/>
                  </a:cubicBezTo>
                  <a:close/>
                </a:path>
              </a:pathLst>
            </a:custGeom>
            <a:solidFill>
              <a:srgbClr val="00134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5029121" cy="845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21670" y="6711600"/>
            <a:ext cx="8644659" cy="2153529"/>
            <a:chOff x="0" y="0"/>
            <a:chExt cx="2276783" cy="5671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6783" cy="567184"/>
            </a:xfrm>
            <a:custGeom>
              <a:avLst/>
              <a:gdLst/>
              <a:ahLst/>
              <a:cxnLst/>
              <a:rect r="r" b="b" t="t" l="l"/>
              <a:pathLst>
                <a:path h="567184" w="2276783">
                  <a:moveTo>
                    <a:pt x="52839" y="0"/>
                  </a:moveTo>
                  <a:lnTo>
                    <a:pt x="2223944" y="0"/>
                  </a:lnTo>
                  <a:cubicBezTo>
                    <a:pt x="2253126" y="0"/>
                    <a:pt x="2276783" y="23657"/>
                    <a:pt x="2276783" y="52839"/>
                  </a:cubicBezTo>
                  <a:lnTo>
                    <a:pt x="2276783" y="514346"/>
                  </a:lnTo>
                  <a:cubicBezTo>
                    <a:pt x="2276783" y="543528"/>
                    <a:pt x="2253126" y="567184"/>
                    <a:pt x="2223944" y="567184"/>
                  </a:cubicBezTo>
                  <a:lnTo>
                    <a:pt x="52839" y="567184"/>
                  </a:lnTo>
                  <a:cubicBezTo>
                    <a:pt x="23657" y="567184"/>
                    <a:pt x="0" y="543528"/>
                    <a:pt x="0" y="514346"/>
                  </a:cubicBezTo>
                  <a:lnTo>
                    <a:pt x="0" y="52839"/>
                  </a:lnTo>
                  <a:cubicBezTo>
                    <a:pt x="0" y="23657"/>
                    <a:pt x="23657" y="0"/>
                    <a:pt x="52839" y="0"/>
                  </a:cubicBezTo>
                  <a:close/>
                </a:path>
              </a:pathLst>
            </a:custGeom>
            <a:solidFill>
              <a:srgbClr val="00134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42875"/>
              <a:ext cx="2276783" cy="710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478073" y="0"/>
            <a:ext cx="2136871" cy="2136871"/>
          </a:xfrm>
          <a:custGeom>
            <a:avLst/>
            <a:gdLst/>
            <a:ahLst/>
            <a:cxnLst/>
            <a:rect r="r" b="b" t="t" l="l"/>
            <a:pathLst>
              <a:path h="2136871" w="2136871">
                <a:moveTo>
                  <a:pt x="0" y="0"/>
                </a:moveTo>
                <a:lnTo>
                  <a:pt x="2136871" y="0"/>
                </a:lnTo>
                <a:lnTo>
                  <a:pt x="2136871" y="2136871"/>
                </a:lnTo>
                <a:lnTo>
                  <a:pt x="0" y="2136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614944" y="3244939"/>
            <a:ext cx="13142945" cy="2729529"/>
            <a:chOff x="0" y="0"/>
            <a:chExt cx="3461516" cy="7188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61516" cy="718888"/>
            </a:xfrm>
            <a:custGeom>
              <a:avLst/>
              <a:gdLst/>
              <a:ahLst/>
              <a:cxnLst/>
              <a:rect r="r" b="b" t="t" l="l"/>
              <a:pathLst>
                <a:path h="718888" w="3461516">
                  <a:moveTo>
                    <a:pt x="34754" y="0"/>
                  </a:moveTo>
                  <a:lnTo>
                    <a:pt x="3426762" y="0"/>
                  </a:lnTo>
                  <a:cubicBezTo>
                    <a:pt x="3445956" y="0"/>
                    <a:pt x="3461516" y="15560"/>
                    <a:pt x="3461516" y="34754"/>
                  </a:cubicBezTo>
                  <a:lnTo>
                    <a:pt x="3461516" y="684134"/>
                  </a:lnTo>
                  <a:cubicBezTo>
                    <a:pt x="3461516" y="703328"/>
                    <a:pt x="3445956" y="718888"/>
                    <a:pt x="3426762" y="718888"/>
                  </a:cubicBezTo>
                  <a:lnTo>
                    <a:pt x="34754" y="718888"/>
                  </a:lnTo>
                  <a:cubicBezTo>
                    <a:pt x="15560" y="718888"/>
                    <a:pt x="0" y="703328"/>
                    <a:pt x="0" y="684134"/>
                  </a:cubicBezTo>
                  <a:lnTo>
                    <a:pt x="0" y="34754"/>
                  </a:lnTo>
                  <a:cubicBezTo>
                    <a:pt x="0" y="15560"/>
                    <a:pt x="15560" y="0"/>
                    <a:pt x="34754" y="0"/>
                  </a:cubicBezTo>
                  <a:close/>
                </a:path>
              </a:pathLst>
            </a:custGeom>
            <a:solidFill>
              <a:srgbClr val="00134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42875"/>
              <a:ext cx="3461516" cy="8617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7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806944" y="244564"/>
            <a:ext cx="13383808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78"/>
              </a:lnSpc>
            </a:pPr>
            <a:r>
              <a:rPr lang="en-US" sz="5648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JABALPUR INSTITUTE OF NURSING SCIENCES AND RESEARCH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390420"/>
            <a:ext cx="16230600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 COMMUNITY HEALTH NURSING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438650"/>
            <a:ext cx="16230600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TOPIC: REVISED NATIONAL</a:t>
            </a:r>
          </a:p>
          <a:p>
            <a:pPr algn="ctr">
              <a:lnSpc>
                <a:spcPts val="4920"/>
              </a:lnSpc>
            </a:pPr>
            <a:r>
              <a:rPr lang="en-US" sz="4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TUBERCULOSIS CONTROL PROGRAMME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41739" y="6912064"/>
            <a:ext cx="9889355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350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BY: ARNICA JOSEPH </a:t>
            </a:r>
          </a:p>
          <a:p>
            <a:pPr algn="ctr">
              <a:lnSpc>
                <a:spcPts val="4208"/>
              </a:lnSpc>
            </a:pPr>
            <a:r>
              <a:rPr lang="en-US" sz="350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NURSING TUTOR </a:t>
            </a:r>
          </a:p>
          <a:p>
            <a:pPr algn="ctr">
              <a:lnSpc>
                <a:spcPts val="4208"/>
              </a:lnSpc>
            </a:pPr>
            <a:r>
              <a:rPr lang="en-US" sz="350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J.I.N.S.A.R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5394220" y="3708841"/>
            <a:ext cx="7499560" cy="215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17"/>
              </a:lnSpc>
            </a:pPr>
            <a:r>
              <a:rPr lang="en-US" sz="12276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78135" y="537484"/>
            <a:ext cx="9269909" cy="270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Revised National Tuberculosis Control Program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78136" y="3541472"/>
            <a:ext cx="9629820" cy="5134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National TB Programme (NTP) was started in 1962 for TB control in India. This programme was not able to give expected results in India</a:t>
            </a:r>
          </a:p>
          <a:p>
            <a:pPr algn="l">
              <a:lnSpc>
                <a:spcPts val="3875"/>
              </a:lnSpc>
            </a:pPr>
          </a:p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NTP was reviewed in 1992.</a:t>
            </a:r>
          </a:p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result of the review and pilot studies in 1993, the DOTS strategy was adopted in India under the Revised National TB control Programme – RNTCP</a:t>
            </a:r>
          </a:p>
          <a:p>
            <a:pPr algn="l">
              <a:lnSpc>
                <a:spcPts val="3875"/>
              </a:lnSpc>
            </a:pPr>
          </a:p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programme was implemented in a phase manner and by 24ᵗʰ March 2006, the entire country was covered under the programme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789366" y="967085"/>
            <a:ext cx="9567268" cy="1592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2"/>
              </a:lnSpc>
            </a:pPr>
            <a:r>
              <a:rPr lang="en-US" sz="4625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Burden of Tuberculosis: Global and National Perspective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89366" y="3196829"/>
            <a:ext cx="4584055" cy="77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687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10M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02861" y="4274195"/>
            <a:ext cx="2956917" cy="39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2312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Global Cases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89366" y="4698504"/>
            <a:ext cx="4584055" cy="984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Approximately 10 million people fall ill with TB each year worldwide.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72579" y="3196829"/>
            <a:ext cx="4584055" cy="77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687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1.5M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86072" y="4274195"/>
            <a:ext cx="2956918" cy="39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2312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Global Deaths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72579" y="4698504"/>
            <a:ext cx="4584055" cy="984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 remains a leading cause of death, claiming 1.5 million lives annually.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0897" y="6719292"/>
            <a:ext cx="4584055" cy="77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687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26%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94392" y="7796659"/>
            <a:ext cx="2956917" cy="39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2312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India's Share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0897" y="8220967"/>
            <a:ext cx="4584055" cy="984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India accounts for 26% of the global TB burden, making it a critical focus area.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07982" y="692944"/>
            <a:ext cx="9330035" cy="179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187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Goals and Objectives of the Revised Program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893695" y="2928194"/>
            <a:ext cx="703510" cy="703510"/>
            <a:chOff x="0" y="0"/>
            <a:chExt cx="938013" cy="9380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9050" y="19050"/>
              <a:ext cx="899922" cy="899922"/>
            </a:xfrm>
            <a:custGeom>
              <a:avLst/>
              <a:gdLst/>
              <a:ahLst/>
              <a:cxnLst/>
              <a:rect r="r" b="b" t="t" l="l"/>
              <a:pathLst>
                <a:path h="899922" w="899922">
                  <a:moveTo>
                    <a:pt x="0" y="449961"/>
                  </a:moveTo>
                  <a:cubicBezTo>
                    <a:pt x="0" y="201422"/>
                    <a:pt x="201422" y="0"/>
                    <a:pt x="449961" y="0"/>
                  </a:cubicBezTo>
                  <a:cubicBezTo>
                    <a:pt x="698500" y="0"/>
                    <a:pt x="899922" y="201422"/>
                    <a:pt x="899922" y="449961"/>
                  </a:cubicBezTo>
                  <a:cubicBezTo>
                    <a:pt x="899922" y="698500"/>
                    <a:pt x="698500" y="899922"/>
                    <a:pt x="449961" y="899922"/>
                  </a:cubicBezTo>
                  <a:cubicBezTo>
                    <a:pt x="201422" y="899922"/>
                    <a:pt x="0" y="698500"/>
                    <a:pt x="0" y="449961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8022" cy="938022"/>
            </a:xfrm>
            <a:custGeom>
              <a:avLst/>
              <a:gdLst/>
              <a:ahLst/>
              <a:cxnLst/>
              <a:rect r="r" b="b" t="t" l="l"/>
              <a:pathLst>
                <a:path h="938022" w="938022">
                  <a:moveTo>
                    <a:pt x="0" y="469011"/>
                  </a:moveTo>
                  <a:cubicBezTo>
                    <a:pt x="0" y="209931"/>
                    <a:pt x="209931" y="0"/>
                    <a:pt x="469011" y="0"/>
                  </a:cubicBezTo>
                  <a:cubicBezTo>
                    <a:pt x="472567" y="0"/>
                    <a:pt x="476123" y="1016"/>
                    <a:pt x="479044" y="2921"/>
                  </a:cubicBezTo>
                  <a:lnTo>
                    <a:pt x="469011" y="19050"/>
                  </a:lnTo>
                  <a:lnTo>
                    <a:pt x="469011" y="0"/>
                  </a:lnTo>
                  <a:lnTo>
                    <a:pt x="469011" y="19050"/>
                  </a:lnTo>
                  <a:lnTo>
                    <a:pt x="469011" y="0"/>
                  </a:lnTo>
                  <a:cubicBezTo>
                    <a:pt x="728091" y="0"/>
                    <a:pt x="938022" y="209931"/>
                    <a:pt x="938022" y="469011"/>
                  </a:cubicBezTo>
                  <a:cubicBezTo>
                    <a:pt x="938022" y="476250"/>
                    <a:pt x="933958" y="482854"/>
                    <a:pt x="927481" y="486029"/>
                  </a:cubicBezTo>
                  <a:lnTo>
                    <a:pt x="918972" y="469011"/>
                  </a:lnTo>
                  <a:lnTo>
                    <a:pt x="938022" y="469011"/>
                  </a:lnTo>
                  <a:cubicBezTo>
                    <a:pt x="938022" y="728091"/>
                    <a:pt x="728091" y="938022"/>
                    <a:pt x="469011" y="938022"/>
                  </a:cubicBezTo>
                  <a:lnTo>
                    <a:pt x="469011" y="918972"/>
                  </a:lnTo>
                  <a:lnTo>
                    <a:pt x="469011" y="899922"/>
                  </a:lnTo>
                  <a:lnTo>
                    <a:pt x="469011" y="918972"/>
                  </a:lnTo>
                  <a:lnTo>
                    <a:pt x="469011" y="938022"/>
                  </a:lnTo>
                  <a:cubicBezTo>
                    <a:pt x="209931" y="938022"/>
                    <a:pt x="0" y="728091"/>
                    <a:pt x="0" y="469011"/>
                  </a:cubicBezTo>
                  <a:moveTo>
                    <a:pt x="38100" y="469011"/>
                  </a:moveTo>
                  <a:lnTo>
                    <a:pt x="19050" y="469011"/>
                  </a:lnTo>
                  <a:lnTo>
                    <a:pt x="38100" y="469011"/>
                  </a:lnTo>
                  <a:cubicBezTo>
                    <a:pt x="38100" y="707009"/>
                    <a:pt x="231013" y="899922"/>
                    <a:pt x="469011" y="899922"/>
                  </a:cubicBezTo>
                  <a:cubicBezTo>
                    <a:pt x="479552" y="899922"/>
                    <a:pt x="488061" y="908431"/>
                    <a:pt x="488061" y="918972"/>
                  </a:cubicBezTo>
                  <a:cubicBezTo>
                    <a:pt x="488061" y="929513"/>
                    <a:pt x="479552" y="938022"/>
                    <a:pt x="469011" y="938022"/>
                  </a:cubicBezTo>
                  <a:cubicBezTo>
                    <a:pt x="458470" y="938022"/>
                    <a:pt x="449961" y="929513"/>
                    <a:pt x="449961" y="918972"/>
                  </a:cubicBezTo>
                  <a:cubicBezTo>
                    <a:pt x="449961" y="908431"/>
                    <a:pt x="458470" y="899922"/>
                    <a:pt x="469011" y="899922"/>
                  </a:cubicBezTo>
                  <a:cubicBezTo>
                    <a:pt x="707009" y="899922"/>
                    <a:pt x="899922" y="707009"/>
                    <a:pt x="899922" y="469011"/>
                  </a:cubicBezTo>
                  <a:cubicBezTo>
                    <a:pt x="899922" y="461772"/>
                    <a:pt x="903986" y="455168"/>
                    <a:pt x="910463" y="451993"/>
                  </a:cubicBezTo>
                  <a:lnTo>
                    <a:pt x="918972" y="469011"/>
                  </a:lnTo>
                  <a:lnTo>
                    <a:pt x="899922" y="469011"/>
                  </a:lnTo>
                  <a:cubicBezTo>
                    <a:pt x="899922" y="231013"/>
                    <a:pt x="707009" y="38100"/>
                    <a:pt x="469011" y="38100"/>
                  </a:cubicBezTo>
                  <a:cubicBezTo>
                    <a:pt x="465455" y="38100"/>
                    <a:pt x="461899" y="37084"/>
                    <a:pt x="458978" y="35179"/>
                  </a:cubicBezTo>
                  <a:lnTo>
                    <a:pt x="469011" y="19050"/>
                  </a:lnTo>
                  <a:lnTo>
                    <a:pt x="469011" y="38100"/>
                  </a:lnTo>
                  <a:cubicBezTo>
                    <a:pt x="231013" y="38100"/>
                    <a:pt x="38100" y="231013"/>
                    <a:pt x="38100" y="469011"/>
                  </a:cubicBezTo>
                  <a:close/>
                </a:path>
              </a:pathLst>
            </a:custGeom>
            <a:solidFill>
              <a:srgbClr val="16FFBB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045425" y="3068017"/>
            <a:ext cx="399901" cy="461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312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82806" y="2978795"/>
            <a:ext cx="3333304" cy="48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Reduce Incidence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82806" y="3499247"/>
            <a:ext cx="8355211" cy="62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new TB cases significantly.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893695" y="4707731"/>
            <a:ext cx="703510" cy="703510"/>
            <a:chOff x="0" y="0"/>
            <a:chExt cx="938013" cy="9380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9050" y="19050"/>
              <a:ext cx="899922" cy="899922"/>
            </a:xfrm>
            <a:custGeom>
              <a:avLst/>
              <a:gdLst/>
              <a:ahLst/>
              <a:cxnLst/>
              <a:rect r="r" b="b" t="t" l="l"/>
              <a:pathLst>
                <a:path h="899922" w="899922">
                  <a:moveTo>
                    <a:pt x="0" y="449961"/>
                  </a:moveTo>
                  <a:cubicBezTo>
                    <a:pt x="0" y="201422"/>
                    <a:pt x="201422" y="0"/>
                    <a:pt x="449961" y="0"/>
                  </a:cubicBezTo>
                  <a:cubicBezTo>
                    <a:pt x="698500" y="0"/>
                    <a:pt x="899922" y="201422"/>
                    <a:pt x="899922" y="449961"/>
                  </a:cubicBezTo>
                  <a:cubicBezTo>
                    <a:pt x="899922" y="698500"/>
                    <a:pt x="698500" y="899922"/>
                    <a:pt x="449961" y="899922"/>
                  </a:cubicBezTo>
                  <a:cubicBezTo>
                    <a:pt x="201422" y="899922"/>
                    <a:pt x="0" y="698500"/>
                    <a:pt x="0" y="449961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8022" cy="938022"/>
            </a:xfrm>
            <a:custGeom>
              <a:avLst/>
              <a:gdLst/>
              <a:ahLst/>
              <a:cxnLst/>
              <a:rect r="r" b="b" t="t" l="l"/>
              <a:pathLst>
                <a:path h="938022" w="938022">
                  <a:moveTo>
                    <a:pt x="0" y="469011"/>
                  </a:moveTo>
                  <a:cubicBezTo>
                    <a:pt x="0" y="209931"/>
                    <a:pt x="209931" y="0"/>
                    <a:pt x="469011" y="0"/>
                  </a:cubicBezTo>
                  <a:cubicBezTo>
                    <a:pt x="472567" y="0"/>
                    <a:pt x="476123" y="1016"/>
                    <a:pt x="479044" y="2921"/>
                  </a:cubicBezTo>
                  <a:lnTo>
                    <a:pt x="469011" y="19050"/>
                  </a:lnTo>
                  <a:lnTo>
                    <a:pt x="469011" y="0"/>
                  </a:lnTo>
                  <a:lnTo>
                    <a:pt x="469011" y="19050"/>
                  </a:lnTo>
                  <a:lnTo>
                    <a:pt x="469011" y="0"/>
                  </a:lnTo>
                  <a:cubicBezTo>
                    <a:pt x="728091" y="0"/>
                    <a:pt x="938022" y="209931"/>
                    <a:pt x="938022" y="469011"/>
                  </a:cubicBezTo>
                  <a:cubicBezTo>
                    <a:pt x="938022" y="476250"/>
                    <a:pt x="933958" y="482854"/>
                    <a:pt x="927481" y="486029"/>
                  </a:cubicBezTo>
                  <a:lnTo>
                    <a:pt x="918972" y="469011"/>
                  </a:lnTo>
                  <a:lnTo>
                    <a:pt x="938022" y="469011"/>
                  </a:lnTo>
                  <a:cubicBezTo>
                    <a:pt x="938022" y="728091"/>
                    <a:pt x="728091" y="938022"/>
                    <a:pt x="469011" y="938022"/>
                  </a:cubicBezTo>
                  <a:lnTo>
                    <a:pt x="469011" y="918972"/>
                  </a:lnTo>
                  <a:lnTo>
                    <a:pt x="469011" y="899922"/>
                  </a:lnTo>
                  <a:lnTo>
                    <a:pt x="469011" y="918972"/>
                  </a:lnTo>
                  <a:lnTo>
                    <a:pt x="469011" y="938022"/>
                  </a:lnTo>
                  <a:cubicBezTo>
                    <a:pt x="209931" y="938022"/>
                    <a:pt x="0" y="728091"/>
                    <a:pt x="0" y="469011"/>
                  </a:cubicBezTo>
                  <a:moveTo>
                    <a:pt x="38100" y="469011"/>
                  </a:moveTo>
                  <a:lnTo>
                    <a:pt x="19050" y="469011"/>
                  </a:lnTo>
                  <a:lnTo>
                    <a:pt x="38100" y="469011"/>
                  </a:lnTo>
                  <a:cubicBezTo>
                    <a:pt x="38100" y="707009"/>
                    <a:pt x="231013" y="899922"/>
                    <a:pt x="469011" y="899922"/>
                  </a:cubicBezTo>
                  <a:cubicBezTo>
                    <a:pt x="479552" y="899922"/>
                    <a:pt x="488061" y="908431"/>
                    <a:pt x="488061" y="918972"/>
                  </a:cubicBezTo>
                  <a:cubicBezTo>
                    <a:pt x="488061" y="929513"/>
                    <a:pt x="479552" y="938022"/>
                    <a:pt x="469011" y="938022"/>
                  </a:cubicBezTo>
                  <a:cubicBezTo>
                    <a:pt x="458470" y="938022"/>
                    <a:pt x="449961" y="929513"/>
                    <a:pt x="449961" y="918972"/>
                  </a:cubicBezTo>
                  <a:cubicBezTo>
                    <a:pt x="449961" y="908431"/>
                    <a:pt x="458470" y="899922"/>
                    <a:pt x="469011" y="899922"/>
                  </a:cubicBezTo>
                  <a:cubicBezTo>
                    <a:pt x="707009" y="899922"/>
                    <a:pt x="899922" y="707009"/>
                    <a:pt x="899922" y="469011"/>
                  </a:cubicBezTo>
                  <a:cubicBezTo>
                    <a:pt x="899922" y="461772"/>
                    <a:pt x="903986" y="455168"/>
                    <a:pt x="910463" y="451993"/>
                  </a:cubicBezTo>
                  <a:lnTo>
                    <a:pt x="918972" y="469011"/>
                  </a:lnTo>
                  <a:lnTo>
                    <a:pt x="899922" y="469011"/>
                  </a:lnTo>
                  <a:cubicBezTo>
                    <a:pt x="899922" y="231013"/>
                    <a:pt x="707009" y="38100"/>
                    <a:pt x="469011" y="38100"/>
                  </a:cubicBezTo>
                  <a:cubicBezTo>
                    <a:pt x="465455" y="38100"/>
                    <a:pt x="461899" y="37084"/>
                    <a:pt x="458978" y="35179"/>
                  </a:cubicBezTo>
                  <a:lnTo>
                    <a:pt x="469011" y="19050"/>
                  </a:lnTo>
                  <a:lnTo>
                    <a:pt x="469011" y="38100"/>
                  </a:lnTo>
                  <a:cubicBezTo>
                    <a:pt x="231013" y="38100"/>
                    <a:pt x="38100" y="231013"/>
                    <a:pt x="38100" y="469011"/>
                  </a:cubicBezTo>
                  <a:close/>
                </a:path>
              </a:pathLst>
            </a:custGeom>
            <a:solidFill>
              <a:srgbClr val="29DDDA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045425" y="4847555"/>
            <a:ext cx="399901" cy="461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312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82806" y="4758333"/>
            <a:ext cx="3333304" cy="48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Reduce Mortality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82806" y="5278785"/>
            <a:ext cx="8355211" cy="62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 TB-related deaths.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893695" y="6487269"/>
            <a:ext cx="703510" cy="703510"/>
            <a:chOff x="0" y="0"/>
            <a:chExt cx="938013" cy="93801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9050" y="19050"/>
              <a:ext cx="899922" cy="899922"/>
            </a:xfrm>
            <a:custGeom>
              <a:avLst/>
              <a:gdLst/>
              <a:ahLst/>
              <a:cxnLst/>
              <a:rect r="r" b="b" t="t" l="l"/>
              <a:pathLst>
                <a:path h="899922" w="899922">
                  <a:moveTo>
                    <a:pt x="0" y="449961"/>
                  </a:moveTo>
                  <a:cubicBezTo>
                    <a:pt x="0" y="201422"/>
                    <a:pt x="201422" y="0"/>
                    <a:pt x="449961" y="0"/>
                  </a:cubicBezTo>
                  <a:cubicBezTo>
                    <a:pt x="698500" y="0"/>
                    <a:pt x="899922" y="201422"/>
                    <a:pt x="899922" y="449961"/>
                  </a:cubicBezTo>
                  <a:cubicBezTo>
                    <a:pt x="899922" y="698500"/>
                    <a:pt x="698500" y="899922"/>
                    <a:pt x="449961" y="899922"/>
                  </a:cubicBezTo>
                  <a:cubicBezTo>
                    <a:pt x="201422" y="899922"/>
                    <a:pt x="0" y="698500"/>
                    <a:pt x="0" y="449961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38022" cy="938022"/>
            </a:xfrm>
            <a:custGeom>
              <a:avLst/>
              <a:gdLst/>
              <a:ahLst/>
              <a:cxnLst/>
              <a:rect r="r" b="b" t="t" l="l"/>
              <a:pathLst>
                <a:path h="938022" w="938022">
                  <a:moveTo>
                    <a:pt x="0" y="469011"/>
                  </a:moveTo>
                  <a:cubicBezTo>
                    <a:pt x="0" y="209931"/>
                    <a:pt x="209931" y="0"/>
                    <a:pt x="469011" y="0"/>
                  </a:cubicBezTo>
                  <a:cubicBezTo>
                    <a:pt x="472567" y="0"/>
                    <a:pt x="476123" y="1016"/>
                    <a:pt x="479044" y="2921"/>
                  </a:cubicBezTo>
                  <a:lnTo>
                    <a:pt x="469011" y="19050"/>
                  </a:lnTo>
                  <a:lnTo>
                    <a:pt x="469011" y="0"/>
                  </a:lnTo>
                  <a:lnTo>
                    <a:pt x="469011" y="19050"/>
                  </a:lnTo>
                  <a:lnTo>
                    <a:pt x="469011" y="0"/>
                  </a:lnTo>
                  <a:cubicBezTo>
                    <a:pt x="728091" y="0"/>
                    <a:pt x="938022" y="209931"/>
                    <a:pt x="938022" y="469011"/>
                  </a:cubicBezTo>
                  <a:cubicBezTo>
                    <a:pt x="938022" y="476250"/>
                    <a:pt x="933958" y="482854"/>
                    <a:pt x="927481" y="486029"/>
                  </a:cubicBezTo>
                  <a:lnTo>
                    <a:pt x="918972" y="469011"/>
                  </a:lnTo>
                  <a:lnTo>
                    <a:pt x="938022" y="469011"/>
                  </a:lnTo>
                  <a:cubicBezTo>
                    <a:pt x="938022" y="728091"/>
                    <a:pt x="728091" y="938022"/>
                    <a:pt x="469011" y="938022"/>
                  </a:cubicBezTo>
                  <a:lnTo>
                    <a:pt x="469011" y="918972"/>
                  </a:lnTo>
                  <a:lnTo>
                    <a:pt x="469011" y="899922"/>
                  </a:lnTo>
                  <a:lnTo>
                    <a:pt x="469011" y="918972"/>
                  </a:lnTo>
                  <a:lnTo>
                    <a:pt x="469011" y="938022"/>
                  </a:lnTo>
                  <a:cubicBezTo>
                    <a:pt x="209931" y="938022"/>
                    <a:pt x="0" y="728091"/>
                    <a:pt x="0" y="469011"/>
                  </a:cubicBezTo>
                  <a:moveTo>
                    <a:pt x="38100" y="469011"/>
                  </a:moveTo>
                  <a:lnTo>
                    <a:pt x="19050" y="469011"/>
                  </a:lnTo>
                  <a:lnTo>
                    <a:pt x="38100" y="469011"/>
                  </a:lnTo>
                  <a:cubicBezTo>
                    <a:pt x="38100" y="707009"/>
                    <a:pt x="231013" y="899922"/>
                    <a:pt x="469011" y="899922"/>
                  </a:cubicBezTo>
                  <a:cubicBezTo>
                    <a:pt x="479552" y="899922"/>
                    <a:pt x="488061" y="908431"/>
                    <a:pt x="488061" y="918972"/>
                  </a:cubicBezTo>
                  <a:cubicBezTo>
                    <a:pt x="488061" y="929513"/>
                    <a:pt x="479552" y="938022"/>
                    <a:pt x="469011" y="938022"/>
                  </a:cubicBezTo>
                  <a:cubicBezTo>
                    <a:pt x="458470" y="938022"/>
                    <a:pt x="449961" y="929513"/>
                    <a:pt x="449961" y="918972"/>
                  </a:cubicBezTo>
                  <a:cubicBezTo>
                    <a:pt x="449961" y="908431"/>
                    <a:pt x="458470" y="899922"/>
                    <a:pt x="469011" y="899922"/>
                  </a:cubicBezTo>
                  <a:cubicBezTo>
                    <a:pt x="707009" y="899922"/>
                    <a:pt x="899922" y="707009"/>
                    <a:pt x="899922" y="469011"/>
                  </a:cubicBezTo>
                  <a:cubicBezTo>
                    <a:pt x="899922" y="461772"/>
                    <a:pt x="903986" y="455168"/>
                    <a:pt x="910463" y="451993"/>
                  </a:cubicBezTo>
                  <a:lnTo>
                    <a:pt x="918972" y="469011"/>
                  </a:lnTo>
                  <a:lnTo>
                    <a:pt x="899922" y="469011"/>
                  </a:lnTo>
                  <a:cubicBezTo>
                    <a:pt x="899922" y="231013"/>
                    <a:pt x="707009" y="38100"/>
                    <a:pt x="469011" y="38100"/>
                  </a:cubicBezTo>
                  <a:cubicBezTo>
                    <a:pt x="465455" y="38100"/>
                    <a:pt x="461899" y="37084"/>
                    <a:pt x="458978" y="35179"/>
                  </a:cubicBezTo>
                  <a:lnTo>
                    <a:pt x="469011" y="19050"/>
                  </a:lnTo>
                  <a:lnTo>
                    <a:pt x="469011" y="38100"/>
                  </a:lnTo>
                  <a:cubicBezTo>
                    <a:pt x="231013" y="38100"/>
                    <a:pt x="38100" y="231013"/>
                    <a:pt x="38100" y="469011"/>
                  </a:cubicBezTo>
                  <a:close/>
                </a:path>
              </a:pathLst>
            </a:custGeom>
            <a:solidFill>
              <a:srgbClr val="37A7E7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8045425" y="6627094"/>
            <a:ext cx="399901" cy="461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312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882806" y="6537871"/>
            <a:ext cx="3333304" cy="48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Achieve Elimination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82806" y="7058322"/>
            <a:ext cx="8355211" cy="62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towards TB elimination by 2025.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7893695" y="8266808"/>
            <a:ext cx="703510" cy="703510"/>
            <a:chOff x="0" y="0"/>
            <a:chExt cx="938013" cy="93801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9050" y="19050"/>
              <a:ext cx="899922" cy="899922"/>
            </a:xfrm>
            <a:custGeom>
              <a:avLst/>
              <a:gdLst/>
              <a:ahLst/>
              <a:cxnLst/>
              <a:rect r="r" b="b" t="t" l="l"/>
              <a:pathLst>
                <a:path h="899922" w="899922">
                  <a:moveTo>
                    <a:pt x="0" y="449961"/>
                  </a:moveTo>
                  <a:cubicBezTo>
                    <a:pt x="0" y="201422"/>
                    <a:pt x="201422" y="0"/>
                    <a:pt x="449961" y="0"/>
                  </a:cubicBezTo>
                  <a:cubicBezTo>
                    <a:pt x="698500" y="0"/>
                    <a:pt x="899922" y="201422"/>
                    <a:pt x="899922" y="449961"/>
                  </a:cubicBezTo>
                  <a:cubicBezTo>
                    <a:pt x="899922" y="698500"/>
                    <a:pt x="698500" y="899922"/>
                    <a:pt x="449961" y="899922"/>
                  </a:cubicBezTo>
                  <a:cubicBezTo>
                    <a:pt x="201422" y="899922"/>
                    <a:pt x="0" y="698500"/>
                    <a:pt x="0" y="449961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38022" cy="938022"/>
            </a:xfrm>
            <a:custGeom>
              <a:avLst/>
              <a:gdLst/>
              <a:ahLst/>
              <a:cxnLst/>
              <a:rect r="r" b="b" t="t" l="l"/>
              <a:pathLst>
                <a:path h="938022" w="938022">
                  <a:moveTo>
                    <a:pt x="0" y="469011"/>
                  </a:moveTo>
                  <a:cubicBezTo>
                    <a:pt x="0" y="209931"/>
                    <a:pt x="209931" y="0"/>
                    <a:pt x="469011" y="0"/>
                  </a:cubicBezTo>
                  <a:cubicBezTo>
                    <a:pt x="472567" y="0"/>
                    <a:pt x="476123" y="1016"/>
                    <a:pt x="479044" y="2921"/>
                  </a:cubicBezTo>
                  <a:lnTo>
                    <a:pt x="469011" y="19050"/>
                  </a:lnTo>
                  <a:lnTo>
                    <a:pt x="469011" y="0"/>
                  </a:lnTo>
                  <a:lnTo>
                    <a:pt x="469011" y="19050"/>
                  </a:lnTo>
                  <a:lnTo>
                    <a:pt x="469011" y="0"/>
                  </a:lnTo>
                  <a:cubicBezTo>
                    <a:pt x="728091" y="0"/>
                    <a:pt x="938022" y="209931"/>
                    <a:pt x="938022" y="469011"/>
                  </a:cubicBezTo>
                  <a:cubicBezTo>
                    <a:pt x="938022" y="476250"/>
                    <a:pt x="933958" y="482854"/>
                    <a:pt x="927481" y="486029"/>
                  </a:cubicBezTo>
                  <a:lnTo>
                    <a:pt x="918972" y="469011"/>
                  </a:lnTo>
                  <a:lnTo>
                    <a:pt x="938022" y="469011"/>
                  </a:lnTo>
                  <a:cubicBezTo>
                    <a:pt x="938022" y="728091"/>
                    <a:pt x="728091" y="938022"/>
                    <a:pt x="469011" y="938022"/>
                  </a:cubicBezTo>
                  <a:lnTo>
                    <a:pt x="469011" y="918972"/>
                  </a:lnTo>
                  <a:lnTo>
                    <a:pt x="469011" y="899922"/>
                  </a:lnTo>
                  <a:lnTo>
                    <a:pt x="469011" y="918972"/>
                  </a:lnTo>
                  <a:lnTo>
                    <a:pt x="469011" y="938022"/>
                  </a:lnTo>
                  <a:cubicBezTo>
                    <a:pt x="209931" y="938022"/>
                    <a:pt x="0" y="728091"/>
                    <a:pt x="0" y="469011"/>
                  </a:cubicBezTo>
                  <a:moveTo>
                    <a:pt x="38100" y="469011"/>
                  </a:moveTo>
                  <a:lnTo>
                    <a:pt x="19050" y="469011"/>
                  </a:lnTo>
                  <a:lnTo>
                    <a:pt x="38100" y="469011"/>
                  </a:lnTo>
                  <a:cubicBezTo>
                    <a:pt x="38100" y="707009"/>
                    <a:pt x="231013" y="899922"/>
                    <a:pt x="469011" y="899922"/>
                  </a:cubicBezTo>
                  <a:cubicBezTo>
                    <a:pt x="479552" y="899922"/>
                    <a:pt x="488061" y="908431"/>
                    <a:pt x="488061" y="918972"/>
                  </a:cubicBezTo>
                  <a:cubicBezTo>
                    <a:pt x="488061" y="929513"/>
                    <a:pt x="479552" y="938022"/>
                    <a:pt x="469011" y="938022"/>
                  </a:cubicBezTo>
                  <a:cubicBezTo>
                    <a:pt x="458470" y="938022"/>
                    <a:pt x="449961" y="929513"/>
                    <a:pt x="449961" y="918972"/>
                  </a:cubicBezTo>
                  <a:cubicBezTo>
                    <a:pt x="449961" y="908431"/>
                    <a:pt x="458470" y="899922"/>
                    <a:pt x="469011" y="899922"/>
                  </a:cubicBezTo>
                  <a:cubicBezTo>
                    <a:pt x="707009" y="899922"/>
                    <a:pt x="899922" y="707009"/>
                    <a:pt x="899922" y="469011"/>
                  </a:cubicBezTo>
                  <a:cubicBezTo>
                    <a:pt x="899922" y="461772"/>
                    <a:pt x="903986" y="455168"/>
                    <a:pt x="910463" y="451993"/>
                  </a:cubicBezTo>
                  <a:lnTo>
                    <a:pt x="918972" y="469011"/>
                  </a:lnTo>
                  <a:lnTo>
                    <a:pt x="899922" y="469011"/>
                  </a:lnTo>
                  <a:cubicBezTo>
                    <a:pt x="899922" y="231013"/>
                    <a:pt x="707009" y="38100"/>
                    <a:pt x="469011" y="38100"/>
                  </a:cubicBezTo>
                  <a:cubicBezTo>
                    <a:pt x="465455" y="38100"/>
                    <a:pt x="461899" y="37084"/>
                    <a:pt x="458978" y="35179"/>
                  </a:cubicBezTo>
                  <a:lnTo>
                    <a:pt x="469011" y="19050"/>
                  </a:lnTo>
                  <a:lnTo>
                    <a:pt x="469011" y="38100"/>
                  </a:lnTo>
                  <a:cubicBezTo>
                    <a:pt x="231013" y="38100"/>
                    <a:pt x="38100" y="231013"/>
                    <a:pt x="38100" y="469011"/>
                  </a:cubicBezTo>
                  <a:close/>
                </a:path>
              </a:pathLst>
            </a:custGeom>
            <a:solidFill>
              <a:srgbClr val="091231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8045425" y="8406631"/>
            <a:ext cx="399901" cy="461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3125" b="true">
                <a:solidFill>
                  <a:srgbClr val="E0E4E6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882806" y="8317409"/>
            <a:ext cx="3333304" cy="483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Improve Patient Care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882806" y="8837860"/>
            <a:ext cx="8355211" cy="62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equitable and accessible quality care.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80046" y="2733377"/>
            <a:ext cx="13047018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Key Components of the Revised Program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0046" y="4428679"/>
            <a:ext cx="346739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Enhanced Surveillance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0046" y="5518249"/>
            <a:ext cx="3467397" cy="162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Robust data collection and analysis for better insights.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09741" y="4428679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Active Case Finding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09741" y="5089624"/>
            <a:ext cx="3467398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Proactive efforts to detect hidden cases.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39436" y="4428679"/>
            <a:ext cx="3467397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Universal Drug Susceptibility Testing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39436" y="5946874"/>
            <a:ext cx="3467397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Timely diagnosis for effective treatment plans.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769131" y="4428679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Patient-Centric Care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769131" y="5089624"/>
            <a:ext cx="3467398" cy="162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Holistic support for improved adherence and outcomes.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38046" y="1144041"/>
            <a:ext cx="926990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Strengthening Case Detection and Diagnosis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7938046" y="3454748"/>
            <a:ext cx="1543050" cy="1851571"/>
          </a:xfrm>
          <a:custGeom>
            <a:avLst/>
            <a:gdLst/>
            <a:ahLst/>
            <a:cxnLst/>
            <a:rect r="r" b="b" t="t" l="l"/>
            <a:pathLst>
              <a:path h="1851571" w="1543050">
                <a:moveTo>
                  <a:pt x="0" y="0"/>
                </a:moveTo>
                <a:lnTo>
                  <a:pt x="1543050" y="0"/>
                </a:lnTo>
                <a:lnTo>
                  <a:pt x="1543050" y="1851571"/>
                </a:lnTo>
                <a:lnTo>
                  <a:pt x="0" y="18515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0" t="0" r="-10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943951" y="3696592"/>
            <a:ext cx="3607594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Advanced Diagnostics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43951" y="4234160"/>
            <a:ext cx="7264004" cy="636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Utilizing molecular tests for faster, accurate detection.</a:t>
            </a:r>
          </a:p>
        </p:txBody>
      </p:sp>
      <p:sp>
        <p:nvSpPr>
          <p:cNvPr name="Freeform 10" id="10" descr="preencoded.png"/>
          <p:cNvSpPr/>
          <p:nvPr/>
        </p:nvSpPr>
        <p:spPr>
          <a:xfrm flipH="false" flipV="false" rot="0">
            <a:off x="7938046" y="5306318"/>
            <a:ext cx="1543050" cy="1851571"/>
          </a:xfrm>
          <a:custGeom>
            <a:avLst/>
            <a:gdLst/>
            <a:ahLst/>
            <a:cxnLst/>
            <a:rect r="r" b="b" t="t" l="l"/>
            <a:pathLst>
              <a:path h="1851571" w="1543050">
                <a:moveTo>
                  <a:pt x="0" y="0"/>
                </a:moveTo>
                <a:lnTo>
                  <a:pt x="1543050" y="0"/>
                </a:lnTo>
                <a:lnTo>
                  <a:pt x="1543050" y="1851571"/>
                </a:lnTo>
                <a:lnTo>
                  <a:pt x="0" y="1851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0" t="0" r="-10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943951" y="5548164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Active Case Finding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43951" y="6085731"/>
            <a:ext cx="7264004" cy="636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Door-to-door screenings in high-risk areas.</a:t>
            </a:r>
          </a:p>
        </p:txBody>
      </p:sp>
      <p:sp>
        <p:nvSpPr>
          <p:cNvPr name="Freeform 13" id="13" descr="preencoded.png"/>
          <p:cNvSpPr/>
          <p:nvPr/>
        </p:nvSpPr>
        <p:spPr>
          <a:xfrm flipH="false" flipV="false" rot="0">
            <a:off x="7938046" y="7157889"/>
            <a:ext cx="1543050" cy="1851571"/>
          </a:xfrm>
          <a:custGeom>
            <a:avLst/>
            <a:gdLst/>
            <a:ahLst/>
            <a:cxnLst/>
            <a:rect r="r" b="b" t="t" l="l"/>
            <a:pathLst>
              <a:path h="1851571" w="1543050">
                <a:moveTo>
                  <a:pt x="0" y="0"/>
                </a:moveTo>
                <a:lnTo>
                  <a:pt x="1543050" y="0"/>
                </a:lnTo>
                <a:lnTo>
                  <a:pt x="1543050" y="1851571"/>
                </a:lnTo>
                <a:lnTo>
                  <a:pt x="0" y="18515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" t="0" r="-10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943951" y="7364853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Expanded Services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43951" y="7937301"/>
            <a:ext cx="7264004" cy="636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access to diagnostic facilities.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10810" y="952649"/>
            <a:ext cx="9324380" cy="2640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250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Improving Treatment Outcomes and Patient Support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896522" y="4029819"/>
            <a:ext cx="4540449" cy="3146672"/>
            <a:chOff x="0" y="0"/>
            <a:chExt cx="6053932" cy="419556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9050" y="19050"/>
              <a:ext cx="6015863" cy="4157472"/>
            </a:xfrm>
            <a:custGeom>
              <a:avLst/>
              <a:gdLst/>
              <a:ahLst/>
              <a:cxnLst/>
              <a:rect r="r" b="b" t="t" l="l"/>
              <a:pathLst>
                <a:path h="4157472" w="6015863">
                  <a:moveTo>
                    <a:pt x="0" y="601599"/>
                  </a:moveTo>
                  <a:cubicBezTo>
                    <a:pt x="0" y="269367"/>
                    <a:pt x="270129" y="0"/>
                    <a:pt x="603377" y="0"/>
                  </a:cubicBezTo>
                  <a:lnTo>
                    <a:pt x="5412486" y="0"/>
                  </a:lnTo>
                  <a:cubicBezTo>
                    <a:pt x="5745734" y="0"/>
                    <a:pt x="6015863" y="269367"/>
                    <a:pt x="6015863" y="601599"/>
                  </a:cubicBezTo>
                  <a:lnTo>
                    <a:pt x="6015863" y="3555873"/>
                  </a:lnTo>
                  <a:cubicBezTo>
                    <a:pt x="6015863" y="3888105"/>
                    <a:pt x="5745734" y="4157472"/>
                    <a:pt x="5412486" y="4157472"/>
                  </a:cubicBezTo>
                  <a:lnTo>
                    <a:pt x="603377" y="4157472"/>
                  </a:lnTo>
                  <a:cubicBezTo>
                    <a:pt x="270129" y="4157472"/>
                    <a:pt x="0" y="3888105"/>
                    <a:pt x="0" y="3555873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053963" cy="4195572"/>
            </a:xfrm>
            <a:custGeom>
              <a:avLst/>
              <a:gdLst/>
              <a:ahLst/>
              <a:cxnLst/>
              <a:rect r="r" b="b" t="t" l="l"/>
              <a:pathLst>
                <a:path h="4195572" w="6053963">
                  <a:moveTo>
                    <a:pt x="0" y="620649"/>
                  </a:moveTo>
                  <a:cubicBezTo>
                    <a:pt x="0" y="277876"/>
                    <a:pt x="278638" y="0"/>
                    <a:pt x="622427" y="0"/>
                  </a:cubicBezTo>
                  <a:lnTo>
                    <a:pt x="5431536" y="0"/>
                  </a:lnTo>
                  <a:lnTo>
                    <a:pt x="5431536" y="19050"/>
                  </a:lnTo>
                  <a:lnTo>
                    <a:pt x="5431536" y="0"/>
                  </a:lnTo>
                  <a:cubicBezTo>
                    <a:pt x="5775198" y="0"/>
                    <a:pt x="6053963" y="277876"/>
                    <a:pt x="6053963" y="620649"/>
                  </a:cubicBezTo>
                  <a:lnTo>
                    <a:pt x="6034913" y="620649"/>
                  </a:lnTo>
                  <a:lnTo>
                    <a:pt x="6053963" y="620649"/>
                  </a:lnTo>
                  <a:lnTo>
                    <a:pt x="6053963" y="3574923"/>
                  </a:lnTo>
                  <a:lnTo>
                    <a:pt x="6034913" y="3574923"/>
                  </a:lnTo>
                  <a:lnTo>
                    <a:pt x="6053963" y="3574923"/>
                  </a:lnTo>
                  <a:cubicBezTo>
                    <a:pt x="6053963" y="3917823"/>
                    <a:pt x="5775325" y="4195572"/>
                    <a:pt x="5431536" y="4195572"/>
                  </a:cubicBezTo>
                  <a:lnTo>
                    <a:pt x="5431536" y="4176522"/>
                  </a:lnTo>
                  <a:lnTo>
                    <a:pt x="5431536" y="4195572"/>
                  </a:lnTo>
                  <a:lnTo>
                    <a:pt x="622427" y="4195572"/>
                  </a:lnTo>
                  <a:lnTo>
                    <a:pt x="622427" y="4176522"/>
                  </a:lnTo>
                  <a:lnTo>
                    <a:pt x="622427" y="4195572"/>
                  </a:lnTo>
                  <a:cubicBezTo>
                    <a:pt x="278638" y="4195572"/>
                    <a:pt x="0" y="3917696"/>
                    <a:pt x="0" y="3574923"/>
                  </a:cubicBezTo>
                  <a:lnTo>
                    <a:pt x="0" y="620649"/>
                  </a:lnTo>
                  <a:lnTo>
                    <a:pt x="19050" y="620649"/>
                  </a:lnTo>
                  <a:lnTo>
                    <a:pt x="0" y="620649"/>
                  </a:lnTo>
                  <a:moveTo>
                    <a:pt x="38100" y="620649"/>
                  </a:moveTo>
                  <a:lnTo>
                    <a:pt x="38100" y="3574923"/>
                  </a:lnTo>
                  <a:lnTo>
                    <a:pt x="19050" y="3574923"/>
                  </a:lnTo>
                  <a:lnTo>
                    <a:pt x="38100" y="3574923"/>
                  </a:lnTo>
                  <a:cubicBezTo>
                    <a:pt x="38100" y="3896614"/>
                    <a:pt x="299593" y="4157472"/>
                    <a:pt x="622427" y="4157472"/>
                  </a:cubicBezTo>
                  <a:lnTo>
                    <a:pt x="5431536" y="4157472"/>
                  </a:lnTo>
                  <a:cubicBezTo>
                    <a:pt x="5754243" y="4157472"/>
                    <a:pt x="6015863" y="3896614"/>
                    <a:pt x="6015863" y="3574923"/>
                  </a:cubicBezTo>
                  <a:lnTo>
                    <a:pt x="6015863" y="620649"/>
                  </a:lnTo>
                  <a:cubicBezTo>
                    <a:pt x="6015863" y="298958"/>
                    <a:pt x="5754243" y="38100"/>
                    <a:pt x="5431536" y="38100"/>
                  </a:cubicBezTo>
                  <a:lnTo>
                    <a:pt x="622427" y="38100"/>
                  </a:lnTo>
                  <a:lnTo>
                    <a:pt x="622427" y="19050"/>
                  </a:lnTo>
                  <a:lnTo>
                    <a:pt x="622427" y="38100"/>
                  </a:lnTo>
                  <a:cubicBezTo>
                    <a:pt x="299593" y="38100"/>
                    <a:pt x="38100" y="298958"/>
                    <a:pt x="38100" y="620649"/>
                  </a:cubicBezTo>
                  <a:close/>
                </a:path>
              </a:pathLst>
            </a:custGeom>
            <a:solidFill>
              <a:srgbClr val="16FFBB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240166" y="4306789"/>
            <a:ext cx="3853160" cy="90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Directly Observed Treatment (DOT)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40166" y="5246489"/>
            <a:ext cx="3853160" cy="1586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 medication adherence through supervision.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2709177" y="4029819"/>
            <a:ext cx="4540449" cy="3146672"/>
            <a:chOff x="0" y="0"/>
            <a:chExt cx="6053932" cy="419556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9050" y="19050"/>
              <a:ext cx="6015863" cy="4157472"/>
            </a:xfrm>
            <a:custGeom>
              <a:avLst/>
              <a:gdLst/>
              <a:ahLst/>
              <a:cxnLst/>
              <a:rect r="r" b="b" t="t" l="l"/>
              <a:pathLst>
                <a:path h="4157472" w="6015863">
                  <a:moveTo>
                    <a:pt x="0" y="601599"/>
                  </a:moveTo>
                  <a:cubicBezTo>
                    <a:pt x="0" y="269367"/>
                    <a:pt x="270129" y="0"/>
                    <a:pt x="603377" y="0"/>
                  </a:cubicBezTo>
                  <a:lnTo>
                    <a:pt x="5412486" y="0"/>
                  </a:lnTo>
                  <a:cubicBezTo>
                    <a:pt x="5745734" y="0"/>
                    <a:pt x="6015863" y="269367"/>
                    <a:pt x="6015863" y="601599"/>
                  </a:cubicBezTo>
                  <a:lnTo>
                    <a:pt x="6015863" y="3555873"/>
                  </a:lnTo>
                  <a:cubicBezTo>
                    <a:pt x="6015863" y="3888105"/>
                    <a:pt x="5745734" y="4157472"/>
                    <a:pt x="5412486" y="4157472"/>
                  </a:cubicBezTo>
                  <a:lnTo>
                    <a:pt x="603377" y="4157472"/>
                  </a:lnTo>
                  <a:cubicBezTo>
                    <a:pt x="270129" y="4157472"/>
                    <a:pt x="0" y="3888105"/>
                    <a:pt x="0" y="3555873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053963" cy="4195572"/>
            </a:xfrm>
            <a:custGeom>
              <a:avLst/>
              <a:gdLst/>
              <a:ahLst/>
              <a:cxnLst/>
              <a:rect r="r" b="b" t="t" l="l"/>
              <a:pathLst>
                <a:path h="4195572" w="6053963">
                  <a:moveTo>
                    <a:pt x="0" y="620649"/>
                  </a:moveTo>
                  <a:cubicBezTo>
                    <a:pt x="0" y="277876"/>
                    <a:pt x="278638" y="0"/>
                    <a:pt x="622427" y="0"/>
                  </a:cubicBezTo>
                  <a:lnTo>
                    <a:pt x="5431536" y="0"/>
                  </a:lnTo>
                  <a:lnTo>
                    <a:pt x="5431536" y="19050"/>
                  </a:lnTo>
                  <a:lnTo>
                    <a:pt x="5431536" y="0"/>
                  </a:lnTo>
                  <a:cubicBezTo>
                    <a:pt x="5775198" y="0"/>
                    <a:pt x="6053963" y="277876"/>
                    <a:pt x="6053963" y="620649"/>
                  </a:cubicBezTo>
                  <a:lnTo>
                    <a:pt x="6034913" y="620649"/>
                  </a:lnTo>
                  <a:lnTo>
                    <a:pt x="6053963" y="620649"/>
                  </a:lnTo>
                  <a:lnTo>
                    <a:pt x="6053963" y="3574923"/>
                  </a:lnTo>
                  <a:lnTo>
                    <a:pt x="6034913" y="3574923"/>
                  </a:lnTo>
                  <a:lnTo>
                    <a:pt x="6053963" y="3574923"/>
                  </a:lnTo>
                  <a:cubicBezTo>
                    <a:pt x="6053963" y="3917823"/>
                    <a:pt x="5775325" y="4195572"/>
                    <a:pt x="5431536" y="4195572"/>
                  </a:cubicBezTo>
                  <a:lnTo>
                    <a:pt x="5431536" y="4176522"/>
                  </a:lnTo>
                  <a:lnTo>
                    <a:pt x="5431536" y="4195572"/>
                  </a:lnTo>
                  <a:lnTo>
                    <a:pt x="622427" y="4195572"/>
                  </a:lnTo>
                  <a:lnTo>
                    <a:pt x="622427" y="4176522"/>
                  </a:lnTo>
                  <a:lnTo>
                    <a:pt x="622427" y="4195572"/>
                  </a:lnTo>
                  <a:cubicBezTo>
                    <a:pt x="278638" y="4195572"/>
                    <a:pt x="0" y="3917696"/>
                    <a:pt x="0" y="3574923"/>
                  </a:cubicBezTo>
                  <a:lnTo>
                    <a:pt x="0" y="620649"/>
                  </a:lnTo>
                  <a:lnTo>
                    <a:pt x="19050" y="620649"/>
                  </a:lnTo>
                  <a:lnTo>
                    <a:pt x="0" y="620649"/>
                  </a:lnTo>
                  <a:moveTo>
                    <a:pt x="38100" y="620649"/>
                  </a:moveTo>
                  <a:lnTo>
                    <a:pt x="38100" y="3574923"/>
                  </a:lnTo>
                  <a:lnTo>
                    <a:pt x="19050" y="3574923"/>
                  </a:lnTo>
                  <a:lnTo>
                    <a:pt x="38100" y="3574923"/>
                  </a:lnTo>
                  <a:cubicBezTo>
                    <a:pt x="38100" y="3896614"/>
                    <a:pt x="299593" y="4157472"/>
                    <a:pt x="622427" y="4157472"/>
                  </a:cubicBezTo>
                  <a:lnTo>
                    <a:pt x="5431536" y="4157472"/>
                  </a:lnTo>
                  <a:cubicBezTo>
                    <a:pt x="5754243" y="4157472"/>
                    <a:pt x="6015863" y="3896614"/>
                    <a:pt x="6015863" y="3574923"/>
                  </a:cubicBezTo>
                  <a:lnTo>
                    <a:pt x="6015863" y="620649"/>
                  </a:lnTo>
                  <a:cubicBezTo>
                    <a:pt x="6015863" y="298958"/>
                    <a:pt x="5754243" y="38100"/>
                    <a:pt x="5431536" y="38100"/>
                  </a:cubicBezTo>
                  <a:lnTo>
                    <a:pt x="622427" y="38100"/>
                  </a:lnTo>
                  <a:lnTo>
                    <a:pt x="622427" y="19050"/>
                  </a:lnTo>
                  <a:lnTo>
                    <a:pt x="622427" y="38100"/>
                  </a:lnTo>
                  <a:cubicBezTo>
                    <a:pt x="299593" y="38100"/>
                    <a:pt x="38100" y="298958"/>
                    <a:pt x="38100" y="620649"/>
                  </a:cubicBezTo>
                  <a:close/>
                </a:path>
              </a:pathLst>
            </a:custGeom>
            <a:solidFill>
              <a:srgbClr val="29DDDA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052822" y="4306789"/>
            <a:ext cx="3342234" cy="48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Nutritional Support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052822" y="4828729"/>
            <a:ext cx="3853160" cy="1586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food supplements to patients for better recovery.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896522" y="7448699"/>
            <a:ext cx="9352955" cy="1766590"/>
            <a:chOff x="0" y="0"/>
            <a:chExt cx="12470607" cy="23554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9050" y="19050"/>
              <a:ext cx="12432411" cy="2317369"/>
            </a:xfrm>
            <a:custGeom>
              <a:avLst/>
              <a:gdLst/>
              <a:ahLst/>
              <a:cxnLst/>
              <a:rect r="r" b="b" t="t" l="l"/>
              <a:pathLst>
                <a:path h="2317369" w="12432411">
                  <a:moveTo>
                    <a:pt x="0" y="601599"/>
                  </a:moveTo>
                  <a:cubicBezTo>
                    <a:pt x="0" y="269367"/>
                    <a:pt x="272923" y="0"/>
                    <a:pt x="609600" y="0"/>
                  </a:cubicBezTo>
                  <a:lnTo>
                    <a:pt x="11822811" y="0"/>
                  </a:lnTo>
                  <a:cubicBezTo>
                    <a:pt x="12159488" y="0"/>
                    <a:pt x="12432411" y="269367"/>
                    <a:pt x="12432411" y="601599"/>
                  </a:cubicBezTo>
                  <a:lnTo>
                    <a:pt x="12432411" y="1715770"/>
                  </a:lnTo>
                  <a:cubicBezTo>
                    <a:pt x="12432411" y="2048002"/>
                    <a:pt x="12159488" y="2317369"/>
                    <a:pt x="11822811" y="2317369"/>
                  </a:cubicBezTo>
                  <a:lnTo>
                    <a:pt x="609600" y="2317369"/>
                  </a:lnTo>
                  <a:cubicBezTo>
                    <a:pt x="272923" y="2317369"/>
                    <a:pt x="0" y="2048002"/>
                    <a:pt x="0" y="1715770"/>
                  </a:cubicBezTo>
                  <a:close/>
                </a:path>
              </a:pathLst>
            </a:custGeom>
            <a:solidFill>
              <a:srgbClr val="0A081B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70511" cy="2355469"/>
            </a:xfrm>
            <a:custGeom>
              <a:avLst/>
              <a:gdLst/>
              <a:ahLst/>
              <a:cxnLst/>
              <a:rect r="r" b="b" t="t" l="l"/>
              <a:pathLst>
                <a:path h="2355469" w="12470511">
                  <a:moveTo>
                    <a:pt x="0" y="620649"/>
                  </a:moveTo>
                  <a:cubicBezTo>
                    <a:pt x="0" y="277622"/>
                    <a:pt x="281686" y="0"/>
                    <a:pt x="628650" y="0"/>
                  </a:cubicBezTo>
                  <a:lnTo>
                    <a:pt x="11841861" y="0"/>
                  </a:lnTo>
                  <a:lnTo>
                    <a:pt x="11841861" y="19050"/>
                  </a:lnTo>
                  <a:lnTo>
                    <a:pt x="11841861" y="0"/>
                  </a:lnTo>
                  <a:cubicBezTo>
                    <a:pt x="12188825" y="0"/>
                    <a:pt x="12470511" y="277622"/>
                    <a:pt x="12470511" y="620649"/>
                  </a:cubicBezTo>
                  <a:lnTo>
                    <a:pt x="12451461" y="620649"/>
                  </a:lnTo>
                  <a:lnTo>
                    <a:pt x="12470511" y="620649"/>
                  </a:lnTo>
                  <a:lnTo>
                    <a:pt x="12470511" y="1734820"/>
                  </a:lnTo>
                  <a:lnTo>
                    <a:pt x="12451461" y="1734820"/>
                  </a:lnTo>
                  <a:lnTo>
                    <a:pt x="12470511" y="1734820"/>
                  </a:lnTo>
                  <a:cubicBezTo>
                    <a:pt x="12470511" y="2077847"/>
                    <a:pt x="12188825" y="2355469"/>
                    <a:pt x="11841861" y="2355469"/>
                  </a:cubicBezTo>
                  <a:lnTo>
                    <a:pt x="11841861" y="2336419"/>
                  </a:lnTo>
                  <a:lnTo>
                    <a:pt x="11841861" y="2355469"/>
                  </a:lnTo>
                  <a:lnTo>
                    <a:pt x="628650" y="2355469"/>
                  </a:lnTo>
                  <a:lnTo>
                    <a:pt x="628650" y="2336419"/>
                  </a:lnTo>
                  <a:lnTo>
                    <a:pt x="628650" y="2355469"/>
                  </a:lnTo>
                  <a:cubicBezTo>
                    <a:pt x="281686" y="2355469"/>
                    <a:pt x="0" y="2077847"/>
                    <a:pt x="0" y="1734820"/>
                  </a:cubicBezTo>
                  <a:lnTo>
                    <a:pt x="0" y="620649"/>
                  </a:lnTo>
                  <a:lnTo>
                    <a:pt x="19050" y="620649"/>
                  </a:lnTo>
                  <a:lnTo>
                    <a:pt x="0" y="620649"/>
                  </a:lnTo>
                  <a:moveTo>
                    <a:pt x="38100" y="620649"/>
                  </a:moveTo>
                  <a:lnTo>
                    <a:pt x="38100" y="1734820"/>
                  </a:lnTo>
                  <a:lnTo>
                    <a:pt x="19050" y="1734820"/>
                  </a:lnTo>
                  <a:lnTo>
                    <a:pt x="38100" y="1734820"/>
                  </a:lnTo>
                  <a:cubicBezTo>
                    <a:pt x="38100" y="2056384"/>
                    <a:pt x="302260" y="2317369"/>
                    <a:pt x="628650" y="2317369"/>
                  </a:cubicBezTo>
                  <a:lnTo>
                    <a:pt x="11841861" y="2317369"/>
                  </a:lnTo>
                  <a:cubicBezTo>
                    <a:pt x="12168251" y="2317369"/>
                    <a:pt x="12432411" y="2056257"/>
                    <a:pt x="12432411" y="1734820"/>
                  </a:cubicBezTo>
                  <a:lnTo>
                    <a:pt x="12432411" y="620649"/>
                  </a:lnTo>
                  <a:cubicBezTo>
                    <a:pt x="12432411" y="299085"/>
                    <a:pt x="12168251" y="38100"/>
                    <a:pt x="11841861" y="38100"/>
                  </a:cubicBezTo>
                  <a:lnTo>
                    <a:pt x="628650" y="38100"/>
                  </a:lnTo>
                  <a:lnTo>
                    <a:pt x="628650" y="19050"/>
                  </a:lnTo>
                  <a:lnTo>
                    <a:pt x="628650" y="38100"/>
                  </a:lnTo>
                  <a:cubicBezTo>
                    <a:pt x="302260" y="38100"/>
                    <a:pt x="38100" y="299212"/>
                    <a:pt x="38100" y="620649"/>
                  </a:cubicBezTo>
                  <a:close/>
                </a:path>
              </a:pathLst>
            </a:custGeom>
            <a:solidFill>
              <a:srgbClr val="37A7E7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8240166" y="7725667"/>
            <a:ext cx="3342234" cy="484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Counseling Services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40166" y="8247609"/>
            <a:ext cx="8665666" cy="624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0"/>
              </a:lnSpc>
            </a:pPr>
            <a:r>
              <a:rPr lang="en-US" sz="2312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psychological and social challenges faced by patients.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18288000" cy="3777109"/>
          </a:xfrm>
          <a:custGeom>
            <a:avLst/>
            <a:gdLst/>
            <a:ahLst/>
            <a:cxnLst/>
            <a:rect r="r" b="b" t="t" l="l"/>
            <a:pathLst>
              <a:path h="3777109" w="18288000">
                <a:moveTo>
                  <a:pt x="0" y="0"/>
                </a:moveTo>
                <a:lnTo>
                  <a:pt x="18288000" y="0"/>
                </a:lnTo>
                <a:lnTo>
                  <a:pt x="18288000" y="3777109"/>
                </a:lnTo>
                <a:lnTo>
                  <a:pt x="0" y="377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7" r="0" b="-5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57572" y="4475709"/>
            <a:ext cx="16172855" cy="1812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2"/>
              </a:lnSpc>
            </a:pPr>
            <a:r>
              <a:rPr lang="en-US" sz="5250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Fostering Partnerships and Community Engagement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1057572" y="6793855"/>
            <a:ext cx="755303" cy="755302"/>
          </a:xfrm>
          <a:custGeom>
            <a:avLst/>
            <a:gdLst/>
            <a:ahLst/>
            <a:cxnLst/>
            <a:rect r="r" b="b" t="t" l="l"/>
            <a:pathLst>
              <a:path h="755302" w="755303">
                <a:moveTo>
                  <a:pt x="0" y="0"/>
                </a:moveTo>
                <a:lnTo>
                  <a:pt x="755303" y="0"/>
                </a:lnTo>
                <a:lnTo>
                  <a:pt x="755303" y="755302"/>
                </a:lnTo>
                <a:lnTo>
                  <a:pt x="0" y="755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14996" y="6853684"/>
            <a:ext cx="2702570" cy="90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Government Agencies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14996" y="7807672"/>
            <a:ext cx="2702570" cy="158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Collaborating with various ministries and departments.</a:t>
            </a:r>
          </a:p>
        </p:txBody>
      </p:sp>
      <p:sp>
        <p:nvSpPr>
          <p:cNvPr name="Freeform 10" id="10" descr="preencoded.png"/>
          <p:cNvSpPr/>
          <p:nvPr/>
        </p:nvSpPr>
        <p:spPr>
          <a:xfrm flipH="false" flipV="false" rot="0">
            <a:off x="5195144" y="6793855"/>
            <a:ext cx="755302" cy="755302"/>
          </a:xfrm>
          <a:custGeom>
            <a:avLst/>
            <a:gdLst/>
            <a:ahLst/>
            <a:cxnLst/>
            <a:rect r="r" b="b" t="t" l="l"/>
            <a:pathLst>
              <a:path h="755302" w="755302">
                <a:moveTo>
                  <a:pt x="0" y="0"/>
                </a:moveTo>
                <a:lnTo>
                  <a:pt x="755302" y="0"/>
                </a:lnTo>
                <a:lnTo>
                  <a:pt x="755302" y="755302"/>
                </a:lnTo>
                <a:lnTo>
                  <a:pt x="0" y="755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252568" y="6853684"/>
            <a:ext cx="2702570" cy="48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Private Sector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52568" y="7387977"/>
            <a:ext cx="2702570" cy="158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Engaging private healthcare providers for extended reach.</a:t>
            </a:r>
          </a:p>
        </p:txBody>
      </p:sp>
      <p:sp>
        <p:nvSpPr>
          <p:cNvPr name="Freeform 13" id="13" descr="preencoded.png"/>
          <p:cNvSpPr/>
          <p:nvPr/>
        </p:nvSpPr>
        <p:spPr>
          <a:xfrm flipH="false" flipV="false" rot="0">
            <a:off x="9332714" y="6793855"/>
            <a:ext cx="755303" cy="755302"/>
          </a:xfrm>
          <a:custGeom>
            <a:avLst/>
            <a:gdLst/>
            <a:ahLst/>
            <a:cxnLst/>
            <a:rect r="r" b="b" t="t" l="l"/>
            <a:pathLst>
              <a:path h="755302" w="755303">
                <a:moveTo>
                  <a:pt x="0" y="0"/>
                </a:moveTo>
                <a:lnTo>
                  <a:pt x="755302" y="0"/>
                </a:lnTo>
                <a:lnTo>
                  <a:pt x="755302" y="755302"/>
                </a:lnTo>
                <a:lnTo>
                  <a:pt x="0" y="755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390137" y="6853684"/>
            <a:ext cx="2702570" cy="90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Community Leaders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90137" y="7807672"/>
            <a:ext cx="2702570" cy="158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Mobilizing local support and awareness.</a:t>
            </a:r>
          </a:p>
        </p:txBody>
      </p:sp>
      <p:sp>
        <p:nvSpPr>
          <p:cNvPr name="Freeform 16" id="16" descr="preencoded.png"/>
          <p:cNvSpPr/>
          <p:nvPr/>
        </p:nvSpPr>
        <p:spPr>
          <a:xfrm flipH="false" flipV="false" rot="0">
            <a:off x="13470285" y="6793855"/>
            <a:ext cx="755303" cy="755302"/>
          </a:xfrm>
          <a:custGeom>
            <a:avLst/>
            <a:gdLst/>
            <a:ahLst/>
            <a:cxnLst/>
            <a:rect r="r" b="b" t="t" l="l"/>
            <a:pathLst>
              <a:path h="755302" w="755303">
                <a:moveTo>
                  <a:pt x="0" y="0"/>
                </a:moveTo>
                <a:lnTo>
                  <a:pt x="755303" y="0"/>
                </a:lnTo>
                <a:lnTo>
                  <a:pt x="755303" y="755302"/>
                </a:lnTo>
                <a:lnTo>
                  <a:pt x="0" y="7553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527709" y="6853684"/>
            <a:ext cx="2702719" cy="48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NGOs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527709" y="7387977"/>
            <a:ext cx="2702719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Partnering with non-governmental organizations for grassroots efforts.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A081B">
                <a:alpha val="56078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80046" y="1450479"/>
            <a:ext cx="13918406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true">
                <a:solidFill>
                  <a:srgbClr val="F0FC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Strengthening Surveillance and Monitoring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29768" y="3486299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 Collection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0046" y="4023866"/>
            <a:ext cx="4778722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Gathering comprehensive TB data from all sources.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6321624" y="3058269"/>
            <a:ext cx="5644754" cy="5644754"/>
          </a:xfrm>
          <a:custGeom>
            <a:avLst/>
            <a:gdLst/>
            <a:ahLst/>
            <a:cxnLst/>
            <a:rect r="r" b="b" t="t" l="l"/>
            <a:pathLst>
              <a:path h="5644754" w="5644754">
                <a:moveTo>
                  <a:pt x="0" y="0"/>
                </a:moveTo>
                <a:lnTo>
                  <a:pt x="5644754" y="0"/>
                </a:lnTo>
                <a:lnTo>
                  <a:pt x="5644754" y="5644753"/>
                </a:lnTo>
                <a:lnTo>
                  <a:pt x="0" y="56447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 descr="preencoded.png"/>
          <p:cNvSpPr/>
          <p:nvPr/>
        </p:nvSpPr>
        <p:spPr>
          <a:xfrm flipH="false" flipV="false" rot="0">
            <a:off x="7777014" y="3975646"/>
            <a:ext cx="461665" cy="577155"/>
          </a:xfrm>
          <a:custGeom>
            <a:avLst/>
            <a:gdLst/>
            <a:ahLst/>
            <a:cxnLst/>
            <a:rect r="r" b="b" t="t" l="l"/>
            <a:pathLst>
              <a:path h="577155" w="461665">
                <a:moveTo>
                  <a:pt x="0" y="0"/>
                </a:moveTo>
                <a:lnTo>
                  <a:pt x="461665" y="0"/>
                </a:lnTo>
                <a:lnTo>
                  <a:pt x="461665" y="577155"/>
                </a:lnTo>
                <a:lnTo>
                  <a:pt x="0" y="57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26" r="0" b="-82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429232" y="3486299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Analysis &amp; Reporting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29232" y="4023866"/>
            <a:ext cx="4778722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Generating insights for program adjustments.</a:t>
            </a:r>
          </a:p>
        </p:txBody>
      </p:sp>
      <p:sp>
        <p:nvSpPr>
          <p:cNvPr name="Freeform 12" id="12" descr="preencoded.png"/>
          <p:cNvSpPr/>
          <p:nvPr/>
        </p:nvSpPr>
        <p:spPr>
          <a:xfrm flipH="false" flipV="false" rot="0">
            <a:off x="6321624" y="3058269"/>
            <a:ext cx="5644754" cy="5644754"/>
          </a:xfrm>
          <a:custGeom>
            <a:avLst/>
            <a:gdLst/>
            <a:ahLst/>
            <a:cxnLst/>
            <a:rect r="r" b="b" t="t" l="l"/>
            <a:pathLst>
              <a:path h="5644754" w="5644754">
                <a:moveTo>
                  <a:pt x="0" y="0"/>
                </a:moveTo>
                <a:lnTo>
                  <a:pt x="5644754" y="0"/>
                </a:lnTo>
                <a:lnTo>
                  <a:pt x="5644754" y="5644753"/>
                </a:lnTo>
                <a:lnTo>
                  <a:pt x="0" y="56447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 descr="preencoded.png"/>
          <p:cNvSpPr/>
          <p:nvPr/>
        </p:nvSpPr>
        <p:spPr>
          <a:xfrm flipH="false" flipV="false" rot="0">
            <a:off x="10529441" y="4455914"/>
            <a:ext cx="461665" cy="577155"/>
          </a:xfrm>
          <a:custGeom>
            <a:avLst/>
            <a:gdLst/>
            <a:ahLst/>
            <a:cxnLst/>
            <a:rect r="r" b="b" t="t" l="l"/>
            <a:pathLst>
              <a:path h="577155" w="461665">
                <a:moveTo>
                  <a:pt x="0" y="0"/>
                </a:moveTo>
                <a:lnTo>
                  <a:pt x="461665" y="0"/>
                </a:lnTo>
                <a:lnTo>
                  <a:pt x="461665" y="577155"/>
                </a:lnTo>
                <a:lnTo>
                  <a:pt x="0" y="577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826" r="0" b="-826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429232" y="6540104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Mapping Trends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429232" y="7077670"/>
            <a:ext cx="4778722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high-burden areas and emerging hotspots.</a:t>
            </a:r>
          </a:p>
        </p:txBody>
      </p:sp>
      <p:sp>
        <p:nvSpPr>
          <p:cNvPr name="Freeform 16" id="16" descr="preencoded.png"/>
          <p:cNvSpPr/>
          <p:nvPr/>
        </p:nvSpPr>
        <p:spPr>
          <a:xfrm flipH="false" flipV="false" rot="0">
            <a:off x="6321624" y="3058269"/>
            <a:ext cx="5644754" cy="5644754"/>
          </a:xfrm>
          <a:custGeom>
            <a:avLst/>
            <a:gdLst/>
            <a:ahLst/>
            <a:cxnLst/>
            <a:rect r="r" b="b" t="t" l="l"/>
            <a:pathLst>
              <a:path h="5644754" w="5644754">
                <a:moveTo>
                  <a:pt x="0" y="0"/>
                </a:moveTo>
                <a:lnTo>
                  <a:pt x="5644754" y="0"/>
                </a:lnTo>
                <a:lnTo>
                  <a:pt x="5644754" y="5644753"/>
                </a:lnTo>
                <a:lnTo>
                  <a:pt x="0" y="56447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 descr="preencoded.png"/>
          <p:cNvSpPr/>
          <p:nvPr/>
        </p:nvSpPr>
        <p:spPr>
          <a:xfrm flipH="false" flipV="false" rot="0">
            <a:off x="10049172" y="7208341"/>
            <a:ext cx="461665" cy="577155"/>
          </a:xfrm>
          <a:custGeom>
            <a:avLst/>
            <a:gdLst/>
            <a:ahLst/>
            <a:cxnLst/>
            <a:rect r="r" b="b" t="t" l="l"/>
            <a:pathLst>
              <a:path h="577155" w="461665">
                <a:moveTo>
                  <a:pt x="0" y="0"/>
                </a:moveTo>
                <a:lnTo>
                  <a:pt x="461666" y="0"/>
                </a:lnTo>
                <a:lnTo>
                  <a:pt x="461666" y="577155"/>
                </a:lnTo>
                <a:lnTo>
                  <a:pt x="0" y="5771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826" r="0" b="-82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429768" y="6540104"/>
            <a:ext cx="3429000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74"/>
              </a:lnSpc>
            </a:pPr>
            <a:r>
              <a:rPr lang="en-US" sz="2687" b="true">
                <a:solidFill>
                  <a:srgbClr val="E0E4E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Early Warning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0046" y="7077670"/>
            <a:ext cx="4778722" cy="113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75"/>
              </a:lnSpc>
            </a:pPr>
            <a:r>
              <a:rPr lang="en-US" sz="2375">
                <a:solidFill>
                  <a:srgbClr val="E0E4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 outbreaks and unusual patterns swiftly.</a:t>
            </a:r>
          </a:p>
        </p:txBody>
      </p:sp>
      <p:sp>
        <p:nvSpPr>
          <p:cNvPr name="Freeform 20" id="20" descr="preencoded.png"/>
          <p:cNvSpPr/>
          <p:nvPr/>
        </p:nvSpPr>
        <p:spPr>
          <a:xfrm flipH="false" flipV="false" rot="0">
            <a:off x="6321624" y="3058269"/>
            <a:ext cx="5644754" cy="5644754"/>
          </a:xfrm>
          <a:custGeom>
            <a:avLst/>
            <a:gdLst/>
            <a:ahLst/>
            <a:cxnLst/>
            <a:rect r="r" b="b" t="t" l="l"/>
            <a:pathLst>
              <a:path h="5644754" w="5644754">
                <a:moveTo>
                  <a:pt x="0" y="0"/>
                </a:moveTo>
                <a:lnTo>
                  <a:pt x="5644754" y="0"/>
                </a:lnTo>
                <a:lnTo>
                  <a:pt x="5644754" y="5644753"/>
                </a:lnTo>
                <a:lnTo>
                  <a:pt x="0" y="5644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 descr="preencoded.png"/>
          <p:cNvSpPr/>
          <p:nvPr/>
        </p:nvSpPr>
        <p:spPr>
          <a:xfrm flipH="false" flipV="false" rot="0">
            <a:off x="7296745" y="6728072"/>
            <a:ext cx="461665" cy="577155"/>
          </a:xfrm>
          <a:custGeom>
            <a:avLst/>
            <a:gdLst/>
            <a:ahLst/>
            <a:cxnLst/>
            <a:rect r="r" b="b" t="t" l="l"/>
            <a:pathLst>
              <a:path h="577155" w="461665">
                <a:moveTo>
                  <a:pt x="0" y="0"/>
                </a:moveTo>
                <a:lnTo>
                  <a:pt x="461665" y="0"/>
                </a:lnTo>
                <a:lnTo>
                  <a:pt x="461665" y="577155"/>
                </a:lnTo>
                <a:lnTo>
                  <a:pt x="0" y="577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26" r="0" b="-82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DAGo5aa3zCw</dc:identifier>
  <dcterms:modified xsi:type="dcterms:W3CDTF">2011-08-01T06:04:30Z</dcterms:modified>
  <cp:revision>1</cp:revision>
  <dc:title>Revised-National-Tuberculosis-Control-Program.pptx</dc:title>
</cp:coreProperties>
</file>