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82" r:id="rId2"/>
    <p:sldId id="257" r:id="rId3"/>
    <p:sldId id="343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01" r:id="rId14"/>
    <p:sldId id="295" r:id="rId15"/>
    <p:sldId id="292" r:id="rId16"/>
    <p:sldId id="335" r:id="rId17"/>
    <p:sldId id="293" r:id="rId18"/>
    <p:sldId id="294" r:id="rId19"/>
    <p:sldId id="337" r:id="rId20"/>
    <p:sldId id="336" r:id="rId21"/>
    <p:sldId id="297" r:id="rId22"/>
    <p:sldId id="298" r:id="rId23"/>
    <p:sldId id="279" r:id="rId24"/>
    <p:sldId id="344" r:id="rId25"/>
    <p:sldId id="340" r:id="rId26"/>
    <p:sldId id="338" r:id="rId27"/>
    <p:sldId id="34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FF00"/>
    <a:srgbClr val="FF66FF"/>
    <a:srgbClr val="FF0000"/>
    <a:srgbClr val="33CCFF"/>
    <a:srgbClr val="FFFF99"/>
    <a:srgbClr val="A80A9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CE9494-0EC3-E9CC-BCBE-3AAED6834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3EEC2B-E7A7-05D7-3D6D-BD58BA5B6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D04F29-9A58-D65B-AF84-25D1246F3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62DB2-3544-4EA9-B472-05F354E159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10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DCC73F-4719-136A-3264-293E293F9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BE46C3-AA2E-17A2-EE75-23865E3F5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5D5EAB-D1C4-467C-379D-2BE2339DBB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4BDB2-AEB8-47B9-8535-378930854A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85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2C107A-D54A-1EB6-624E-3059E649A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45571D-4890-42FE-AACE-1DDC67854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52C3FC-F5DC-C2D7-496B-A58ED4D96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77EF2-84C4-472F-9F0E-1E922E79E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737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6764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838200" y="38100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73EEDB-6B38-FB62-8108-EC23D62D1F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E236DA-014F-DF06-E095-673048E457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C8D0A58-FEC4-92E4-EA97-C15D10AC2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B388A-7E80-4098-8C6F-88ADC0B09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964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4CC34-ADA6-7C67-7AA2-7DC9BB437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F9DD41-0C48-1DD8-181E-CA5C6E052F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0FA93-3828-A703-61C8-90E207E83F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4B65D-FE38-4EAB-95CC-38646E5B5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995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8100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B8080B-8424-21C5-29DF-8FB6D5C62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19D92F-B196-A430-0DDB-182BB36B2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45E9BE-5877-77CE-F09E-FEDA5A7BEB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0911A-95D9-4616-A792-2FC2C5E6A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99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6764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38100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786D93E-06A5-9C1B-CAEB-F135C86AD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A3F58F9-C63B-7E1C-0C36-6BE5BC0B45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D362DA2-E4CC-B651-1182-67CAEE6FF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8FBF7-CAFA-412D-BCF0-E8FC94353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667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2A5331-AD9C-6BAB-E9C6-6377D8F61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75E895-B5B9-B8FB-FE4F-495AEFB50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877B44-8BBA-9BBE-3E7A-7399DD9739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B29C4-DE73-4A78-BDF5-8E176937F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475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5B8611-AB6C-7361-CCE2-A2CCBD5BF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009553-FDBC-9315-BACE-528906472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A8C30B-5FFA-6E04-9B9D-A32AC611D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D92BC-3B82-465D-A260-EF17E2976A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748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6764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38100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082DBB4-789A-9143-E3F1-3925A2261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ECBBB9-8C76-0DD4-DA02-3985E2022F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5473B6D-1C29-98A6-253F-551E8B025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2A1E22-1A52-48C5-97D2-038836D14F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4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022209-B327-2988-496B-1DDF26520F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989508-7778-821A-2F4A-4C2886B2E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0E165A-ACCD-35A5-37E4-572D044F3C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1314A-8FBD-4837-99B5-7DD396097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77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85B8C-9F1D-21A0-B081-84125247F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79C271-23C1-DE93-4523-130277300F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8CA15F-DD5E-A12A-2E76-9B7AE70930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48AA6-4D4A-4C99-880C-1BC7D6BA92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4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7485E0-ED2D-F1AD-A441-CCB63F11D7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8285B7-00F8-D665-3658-8AEBE98E2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5B3A92-804C-9857-E7A5-D34C7A333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9B903-3963-4E3D-8222-464208ED3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60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09C4E9-8A16-09F7-32BE-093B6CD08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496455-077C-8EF0-A331-B38F1B805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94E545-400F-409F-0DC8-606C964AF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09C2C-A15E-4CAF-9D56-2AE42786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59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2C6DF6-1858-981C-148A-D2FA8AF13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772C2E-F9BF-DDF4-4E69-47524D235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E9BFA5-3712-CBD6-1513-FCD057BA2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CB39A-0833-4E4F-9E15-BEF1560AF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3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3083B0-2F45-1B3E-BB4C-F7C843FCE6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BBC1D8-4368-A450-25CB-2331A7C9E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A082C1-333C-55A5-4E90-42BA8CA44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A77B0-9515-44F6-85E0-506D17851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79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A4CB06-4A22-19EB-0B4A-E9372C06D9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6B950A-DFC4-8A61-9A63-5B838D03D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78FE3B-8852-C413-1DE2-959AEDE8AE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E4A66-33A6-4C5C-B15E-3D51A3A5D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0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21B0D-EC20-A472-3BDF-A8E70EB873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58B212-1190-F1A4-0735-55FAE440B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8FE85-913D-EC05-5334-3EC9994BB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72AAE-CF34-4EF1-A1E6-33EB5477BC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14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6E2427-BFBD-BCDA-501C-A3DEB31FC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DAE440-9D67-E75B-CA93-D1E1A3581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69AA4163-CB6C-8D8B-DCEC-8CD426BF28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81F44877-1AA0-8A27-0047-F75A10716E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9D63AFE7-271F-FC13-967E-E406BFF5D6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B966C9-BC70-4437-B66A-A9D09D8187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19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B5B6E784-7D84-6C3B-1EE9-67F63BE2F7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PHYSIOLOGICAL CHANGES DURING PREGNANCY</a:t>
            </a:r>
            <a:br>
              <a:rPr lang="en-US" altLang="en-US" sz="3600" b="1"/>
            </a:br>
            <a:r>
              <a:rPr lang="en-US" altLang="en-US" sz="3600" b="1"/>
              <a:t>PART II</a:t>
            </a: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CCD31735-3A95-C622-7570-D9DC097DFC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4419600"/>
            <a:ext cx="8153400" cy="1752600"/>
          </a:xfrm>
        </p:spPr>
        <p:txBody>
          <a:bodyPr/>
          <a:lstStyle/>
          <a:p>
            <a:pPr eaLnBrk="1" hangingPunct="1"/>
            <a:r>
              <a:rPr lang="en-US" altLang="en-US"/>
              <a:t>Mrs. REENA MATHEW</a:t>
            </a:r>
          </a:p>
          <a:p>
            <a:pPr eaLnBrk="1" hangingPunct="1"/>
            <a:r>
              <a:rPr lang="en-US" altLang="en-US"/>
              <a:t>ASSO. PROFESSOR</a:t>
            </a:r>
          </a:p>
          <a:p>
            <a:pPr eaLnBrk="1" hangingPunct="1"/>
            <a:r>
              <a:rPr lang="en-US" altLang="en-US"/>
              <a:t>OBG DEPT</a:t>
            </a:r>
          </a:p>
          <a:p>
            <a:pPr eaLnBrk="1" hangingPunct="1"/>
            <a:r>
              <a:rPr lang="en-US" altLang="en-US"/>
              <a:t>JINSAR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392FAA7-4BBA-20F3-4E5C-30EB43CE4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598488"/>
          </a:xfrm>
        </p:spPr>
        <p:txBody>
          <a:bodyPr/>
          <a:lstStyle/>
          <a:p>
            <a:pPr eaLnBrk="1" hangingPunct="1"/>
            <a:r>
              <a:rPr lang="en-US" altLang="en-US" sz="4000"/>
              <a:t>IRON METABOLISM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E72149-3B64-9106-FA84-C85C297C5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696200" cy="548640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IRON STORES </a:t>
            </a:r>
            <a:r>
              <a:rPr lang="en-US" altLang="en-US" sz="2400"/>
              <a:t>– 2 gm of total iron content in women, only 300mg iron stores</a:t>
            </a:r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IRON NEEDED </a:t>
            </a:r>
            <a:r>
              <a:rPr lang="en-US" altLang="en-US" sz="2400"/>
              <a:t>– 1000mg in pregnancy</a:t>
            </a:r>
            <a:r>
              <a:rPr lang="en-US" altLang="en-US" sz="2400">
                <a:sym typeface="Wingdings" panose="05000000000000000000" pitchFamily="2" charset="2"/>
              </a:rPr>
              <a:t>[300mg transferred to fetus, placenta, 200mg lost, rest 500mg in RBC]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Red cell volume – 350ml (1ml = 1.1mg iron)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Saving of 300 mg of iron due to amenorrhea for 10 months (30mg/cycle is lost with menses)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All iron used in latter half of pregnancy, so the iron requirement during </a:t>
            </a:r>
            <a:r>
              <a:rPr lang="en-US" altLang="en-US" sz="2400">
                <a:solidFill>
                  <a:srgbClr val="FF66FF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baseline="30000">
                <a:solidFill>
                  <a:srgbClr val="FF66FF"/>
                </a:solidFill>
                <a:sym typeface="Wingdings" panose="05000000000000000000" pitchFamily="2" charset="2"/>
              </a:rPr>
              <a:t>nd</a:t>
            </a:r>
            <a:r>
              <a:rPr lang="en-US" altLang="en-US" sz="2400">
                <a:solidFill>
                  <a:srgbClr val="FF66FF"/>
                </a:solidFill>
                <a:sym typeface="Wingdings" panose="05000000000000000000" pitchFamily="2" charset="2"/>
              </a:rPr>
              <a:t> half 6-7mg/day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Diet and stores are inadequate to meet this demand inspite of increased absorption from gut</a:t>
            </a:r>
          </a:p>
          <a:p>
            <a:pPr eaLnBrk="1" hangingPunct="1"/>
            <a:endParaRPr lang="en-US" altLang="en-US" sz="24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E9F5691-4B4A-5198-5399-4006BB93E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3B6193-2855-ADD6-1C11-FBF8E9C08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Serum ferritin level ~ body iron stores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In </a:t>
            </a:r>
            <a:r>
              <a:rPr lang="en-US" altLang="en-US" sz="2400" u="sng">
                <a:sym typeface="Wingdings" panose="05000000000000000000" pitchFamily="2" charset="2"/>
              </a:rPr>
              <a:t>absence of supplementation – serum iron &amp; ferritin level fall and so also Hb &amp; PCV falls</a:t>
            </a:r>
          </a:p>
          <a:p>
            <a:pPr eaLnBrk="1" hangingPunct="1"/>
            <a:r>
              <a:rPr lang="en-US" altLang="en-US" sz="2400" u="sng">
                <a:solidFill>
                  <a:srgbClr val="FF66FF"/>
                </a:solidFill>
                <a:sym typeface="Wingdings" panose="05000000000000000000" pitchFamily="2" charset="2"/>
              </a:rPr>
              <a:t>Pregnancy –inevitable iron deficient state</a:t>
            </a:r>
          </a:p>
          <a:p>
            <a:pPr eaLnBrk="1" hangingPunct="1"/>
            <a:r>
              <a:rPr lang="en-US" altLang="en-US" sz="2400">
                <a:sym typeface="Wingdings" panose="05000000000000000000" pitchFamily="2" charset="2"/>
              </a:rPr>
              <a:t>But </a:t>
            </a:r>
            <a:r>
              <a:rPr lang="en-US" altLang="en-US" sz="2400" u="sng">
                <a:sym typeface="Wingdings" panose="05000000000000000000" pitchFamily="2" charset="2"/>
              </a:rPr>
              <a:t>fetus never becomes deficient </a:t>
            </a:r>
            <a:endParaRPr lang="en-US" altLang="en-US" sz="2400">
              <a:sym typeface="Wingdings" panose="05000000000000000000" pitchFamily="2" charset="2"/>
            </a:endParaRPr>
          </a:p>
          <a:p>
            <a:pPr eaLnBrk="1" hangingPunct="1"/>
            <a:r>
              <a:rPr lang="en-US" altLang="en-US" sz="2400">
                <a:solidFill>
                  <a:srgbClr val="FFFF99"/>
                </a:solidFill>
                <a:sym typeface="Wingdings" panose="05000000000000000000" pitchFamily="2" charset="2"/>
              </a:rPr>
              <a:t>Average blood loss with Normal delivery-500-600 ml, </a:t>
            </a:r>
          </a:p>
          <a:p>
            <a:pPr eaLnBrk="1" hangingPunct="1"/>
            <a:r>
              <a:rPr lang="en-US" altLang="en-US" sz="2400">
                <a:solidFill>
                  <a:srgbClr val="FFFF99"/>
                </a:solidFill>
                <a:sym typeface="Wingdings" panose="05000000000000000000" pitchFamily="2" charset="2"/>
              </a:rPr>
              <a:t>C-section, normal twin delivery -1000ml</a:t>
            </a:r>
            <a:endParaRPr lang="en-US" altLang="en-US" sz="2400">
              <a:solidFill>
                <a:srgbClr val="FFFF99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CAF42C5-6888-A2DE-FABA-AF495D27D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CALCIUM METABOLISM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FBC9C7E-42CD-81ED-4CE5-28328CC104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4953000" cy="4648200"/>
          </a:xfrm>
        </p:spPr>
        <p:txBody>
          <a:bodyPr/>
          <a:lstStyle/>
          <a:p>
            <a:pPr eaLnBrk="1" hangingPunct="1"/>
            <a:r>
              <a:rPr lang="en-US" altLang="en-US" sz="2800"/>
              <a:t>Demand of calcium increases -28gm, 80% in 3</a:t>
            </a:r>
            <a:r>
              <a:rPr lang="en-US" altLang="en-US" sz="2800" baseline="30000"/>
              <a:t>rd</a:t>
            </a:r>
            <a:r>
              <a:rPr lang="en-US" altLang="en-US" sz="2800"/>
              <a:t> trimester</a:t>
            </a:r>
          </a:p>
          <a:p>
            <a:pPr eaLnBrk="1" hangingPunct="1"/>
            <a:r>
              <a:rPr lang="en-US" altLang="en-US" sz="2800">
                <a:solidFill>
                  <a:srgbClr val="FFFF99"/>
                </a:solidFill>
              </a:rPr>
              <a:t>Daily requirement – 1-1.5gm</a:t>
            </a:r>
          </a:p>
          <a:p>
            <a:pPr eaLnBrk="1" hangingPunct="1"/>
            <a:r>
              <a:rPr lang="en-US" altLang="en-US" sz="2800"/>
              <a:t>Calcium absorption from intestine and kidneys are doubled due to rise in 1,25dihydroxy vitD3</a:t>
            </a:r>
          </a:p>
          <a:p>
            <a:pPr eaLnBrk="1" hangingPunct="1"/>
            <a:r>
              <a:rPr lang="en-US" altLang="en-US" sz="2800"/>
              <a:t>Total calcium levels fall but serum ionised level is unchanged.</a:t>
            </a:r>
          </a:p>
        </p:txBody>
      </p:sp>
      <p:pic>
        <p:nvPicPr>
          <p:cNvPr id="13316" name="Picture 4" descr="calcium">
            <a:extLst>
              <a:ext uri="{FF2B5EF4-FFF2-40B4-BE49-F238E27FC236}">
                <a16:creationId xmlns:a16="http://schemas.microsoft.com/office/drawing/2014/main" id="{503DD180-CB2F-6C13-4F79-639F08404A8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1676400"/>
            <a:ext cx="2895600" cy="1981200"/>
          </a:xfrm>
        </p:spPr>
      </p:pic>
      <p:pic>
        <p:nvPicPr>
          <p:cNvPr id="13317" name="Picture 5" descr="calcium">
            <a:extLst>
              <a:ext uri="{FF2B5EF4-FFF2-40B4-BE49-F238E27FC236}">
                <a16:creationId xmlns:a16="http://schemas.microsoft.com/office/drawing/2014/main" id="{99962CD6-37A9-C790-9C6D-8877222E39A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14975" y="3948113"/>
            <a:ext cx="3095625" cy="214788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8FDD3B83-6A5A-E609-48FA-54747F76D1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RENAL SYSTEM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9542E245-113C-DF7B-C482-3F7CD74DDF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Kidney</a:t>
            </a:r>
          </a:p>
          <a:p>
            <a:pPr algn="l" eaLnBrk="1" hangingPunct="1"/>
            <a:r>
              <a:rPr lang="en-US" altLang="en-US"/>
              <a:t>Ureter </a:t>
            </a:r>
          </a:p>
          <a:p>
            <a:pPr algn="l" eaLnBrk="1" hangingPunct="1"/>
            <a:r>
              <a:rPr lang="en-US" altLang="en-US"/>
              <a:t>Bladder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82D732-F715-8288-8BD6-C143238A47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KIDNEY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48EC5A5-2523-36E4-D2E8-76A95DB5C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953000"/>
          </a:xfrm>
        </p:spPr>
        <p:txBody>
          <a:bodyPr/>
          <a:lstStyle/>
          <a:p>
            <a:pPr eaLnBrk="1" hangingPunct="1"/>
            <a:r>
              <a:rPr lang="en-US" altLang="zh-CN" sz="2400">
                <a:ea typeface="宋体" panose="02010600030101010101" pitchFamily="2" charset="-122"/>
              </a:rPr>
              <a:t>Kidney – dilatation of ureter &amp; renal pelvis</a:t>
            </a:r>
          </a:p>
          <a:p>
            <a:pPr eaLnBrk="1" hangingPunct="1"/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>
                <a:ea typeface="宋体" panose="02010600030101010101" pitchFamily="2" charset="-122"/>
              </a:rPr>
              <a:t>Kidney enlarges by 1 cm</a:t>
            </a:r>
          </a:p>
          <a:p>
            <a:pPr eaLnBrk="1" hangingPunct="1"/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>
                <a:solidFill>
                  <a:srgbClr val="FFFF00"/>
                </a:solidFill>
                <a:ea typeface="宋体" panose="02010600030101010101" pitchFamily="2" charset="-122"/>
              </a:rPr>
              <a:t>Renal plasma flow – increase by 50-75%</a:t>
            </a:r>
            <a:r>
              <a:rPr lang="en-US" altLang="zh-CN" sz="2400">
                <a:ea typeface="宋体" panose="02010600030101010101" pitchFamily="2" charset="-122"/>
              </a:rPr>
              <a:t>, max at 16 wks</a:t>
            </a:r>
          </a:p>
          <a:p>
            <a:pPr eaLnBrk="1" hangingPunct="1"/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>
                <a:solidFill>
                  <a:srgbClr val="FFFF00"/>
                </a:solidFill>
                <a:ea typeface="宋体" panose="02010600030101010101" pitchFamily="2" charset="-122"/>
              </a:rPr>
              <a:t>GFR – increased by 50%</a:t>
            </a:r>
          </a:p>
          <a:p>
            <a:pPr eaLnBrk="1" hangingPunct="1"/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>
                <a:solidFill>
                  <a:srgbClr val="FF66FF"/>
                </a:solidFill>
                <a:ea typeface="宋体" panose="02010600030101010101" pitchFamily="2" charset="-122"/>
              </a:rPr>
              <a:t>Reduction in maternal serum Creatinine, BUN and uric acid.</a:t>
            </a:r>
          </a:p>
          <a:p>
            <a:pPr eaLnBrk="1" hangingPunct="1"/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>
                <a:ea typeface="宋体" panose="02010600030101010101" pitchFamily="2" charset="-122"/>
              </a:rPr>
              <a:t>Renal tubule fails to absorb – glucose, amino acid. vitamins</a:t>
            </a:r>
            <a:r>
              <a:rPr lang="en-US" altLang="zh-CN" sz="2800">
                <a:ea typeface="宋体" panose="02010600030101010101" pitchFamily="2" charset="-122"/>
              </a:rPr>
              <a:t>                             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77D9F39-45EB-F264-AB07-262C7EA05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URETER</a:t>
            </a:r>
          </a:p>
        </p:txBody>
      </p:sp>
      <p:sp>
        <p:nvSpPr>
          <p:cNvPr id="16387" name="Content Placeholder 3">
            <a:extLst>
              <a:ext uri="{FF2B5EF4-FFF2-40B4-BE49-F238E27FC236}">
                <a16:creationId xmlns:a16="http://schemas.microsoft.com/office/drawing/2014/main" id="{057DC04C-5FB2-1096-6E6F-C673A8FFD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7772400" cy="4800600"/>
          </a:xfrm>
        </p:spPr>
        <p:txBody>
          <a:bodyPr/>
          <a:lstStyle/>
          <a:p>
            <a:r>
              <a:rPr lang="en-US" altLang="en-US" sz="2400"/>
              <a:t>Atonic – progesterone</a:t>
            </a:r>
          </a:p>
          <a:p>
            <a:r>
              <a:rPr lang="en-US" altLang="en-US" sz="2400"/>
              <a:t>Dilatation of ureter above pelvic brim with stasis </a:t>
            </a:r>
          </a:p>
          <a:p>
            <a:r>
              <a:rPr lang="en-US" altLang="en-US" sz="2400"/>
              <a:t>Right &gt; left, Primigravida &gt; multi</a:t>
            </a:r>
          </a:p>
          <a:p>
            <a:r>
              <a:rPr lang="en-US" altLang="en-US" sz="2400"/>
              <a:t>Cause – 1. dexrorotation of uterus – presses right ureter against pelvic brim. 2. pressure of right ovarian vein which crosses right ureter at right angle</a:t>
            </a:r>
          </a:p>
          <a:p>
            <a:r>
              <a:rPr lang="en-US" altLang="en-US" sz="2400"/>
              <a:t>Stasis marked – 20-24 wks</a:t>
            </a:r>
          </a:p>
          <a:p>
            <a:r>
              <a:rPr lang="en-US" altLang="en-US" sz="2400"/>
              <a:t>Elongation, kinking &amp; outward displacement of ureters.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8ED931BA-D9E4-8F76-7A73-6E2B7FDAE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BLADDER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010933B-A737-CA3F-A4D1-5EDE16A1C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r>
              <a:rPr lang="en-US" altLang="en-US" sz="2400"/>
              <a:t>Marked congestion with hypertrophy</a:t>
            </a:r>
          </a:p>
          <a:p>
            <a:r>
              <a:rPr lang="en-US" altLang="en-US" sz="2400"/>
              <a:t>Late pregnancy – mucosa edematous due to venous &amp; lymphatic obstruction ( primi – early engagement)</a:t>
            </a:r>
          </a:p>
          <a:p>
            <a:r>
              <a:rPr lang="en-US" altLang="en-US" sz="2400"/>
              <a:t>Frequency of micturation</a:t>
            </a:r>
          </a:p>
          <a:p>
            <a:r>
              <a:rPr lang="en-US" altLang="en-US" sz="2400"/>
              <a:t>Stress urinary incontinence.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CEDF1F6-71D4-36E0-1D89-02B935EE8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PULMONARY SYSTEM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4322E4F-E940-701D-3213-B1B8D53C8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</a:rPr>
              <a:t>Elevation of diaphragm – enlarged uterus </a:t>
            </a: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 </a:t>
            </a:r>
            <a:r>
              <a:rPr lang="en-US" altLang="zh-CN" sz="2400">
                <a:solidFill>
                  <a:srgbClr val="FFFF00"/>
                </a:solidFill>
                <a:ea typeface="宋体" panose="02010600030101010101" pitchFamily="2" charset="-122"/>
                <a:sym typeface="Wingdings" panose="05000000000000000000" pitchFamily="2" charset="2"/>
              </a:rPr>
              <a:t>diaphragmatic breathing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Subcostal angle, transverse dmt, chest circumfereance increases.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Mucosa of respiratory tract – congestion &amp; hyperemia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Hyperventilation  increase tidal volume – due to progesterone acting on respiratory centre  </a:t>
            </a:r>
            <a:r>
              <a:rPr lang="en-US" altLang="zh-CN" sz="2400">
                <a:solidFill>
                  <a:srgbClr val="FFFF00"/>
                </a:solidFill>
                <a:ea typeface="宋体" panose="02010600030101010101" pitchFamily="2" charset="-122"/>
                <a:sym typeface="Wingdings" panose="05000000000000000000" pitchFamily="2" charset="2"/>
              </a:rPr>
              <a:t>shortness of breath</a:t>
            </a: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.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Also – changes in acid base balance  PaCO2 falls(38 to32) &amp; PaO2 rises(95-105)  facilitates CO2 transfer from fetus to mother and O2 transfer from mother to fetus.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Pregnancy – state of </a:t>
            </a:r>
            <a:r>
              <a:rPr lang="en-US" altLang="zh-CN" sz="2400">
                <a:solidFill>
                  <a:srgbClr val="FFFF00"/>
                </a:solidFill>
                <a:ea typeface="宋体" panose="02010600030101010101" pitchFamily="2" charset="-122"/>
                <a:sym typeface="Wingdings" panose="05000000000000000000" pitchFamily="2" charset="2"/>
              </a:rPr>
              <a:t>respiratory alkalosis </a:t>
            </a:r>
            <a:r>
              <a:rPr lang="en-US" altLang="zh-CN" sz="2400">
                <a:ea typeface="宋体" panose="02010600030101010101" pitchFamily="2" charset="-122"/>
                <a:sym typeface="Wingdings" panose="05000000000000000000" pitchFamily="2" charset="2"/>
              </a:rPr>
              <a:t>( pH rises – base excess)</a:t>
            </a:r>
            <a:endParaRPr lang="en-US" altLang="zh-CN" sz="2400">
              <a:ea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A8C081D6-AAE3-580C-50C3-5DD33B5AC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GIT CHANGES</a:t>
            </a:r>
          </a:p>
        </p:txBody>
      </p:sp>
      <p:sp>
        <p:nvSpPr>
          <p:cNvPr id="19459" name="Rectangle 9">
            <a:extLst>
              <a:ext uri="{FF2B5EF4-FFF2-40B4-BE49-F238E27FC236}">
                <a16:creationId xmlns:a16="http://schemas.microsoft.com/office/drawing/2014/main" id="{6EC9DBF1-D406-3712-2F7D-5FC2F75FB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Morning sickness – hyperemesis gravidarum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i="1">
                <a:ea typeface="宋体" panose="02010600030101010101" pitchFamily="2" charset="-122"/>
              </a:rPr>
              <a:t>   </a:t>
            </a:r>
            <a:r>
              <a:rPr lang="en-US" altLang="zh-CN" sz="2400">
                <a:ea typeface="宋体" panose="02010600030101010101" pitchFamily="2" charset="-122"/>
              </a:rPr>
              <a:t>(weight loss, ketonemia and electrolyte imbalance)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Dietary craving: </a:t>
            </a:r>
            <a:r>
              <a:rPr lang="en-US" altLang="zh-CN" sz="2400">
                <a:solidFill>
                  <a:srgbClr val="FFFF99"/>
                </a:solidFill>
                <a:ea typeface="宋体" panose="02010600030101010101" pitchFamily="2" charset="-122"/>
              </a:rPr>
              <a:t>pica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Decreased gastrointestinal motility: </a:t>
            </a:r>
            <a:r>
              <a:rPr lang="en-US" altLang="en-US" sz="2400">
                <a:solidFill>
                  <a:srgbClr val="FFFF99"/>
                </a:solidFill>
              </a:rPr>
              <a:t>Constipation, early</a:t>
            </a:r>
            <a:r>
              <a:rPr lang="en-US" altLang="en-US" sz="2800"/>
              <a:t> </a:t>
            </a:r>
            <a:r>
              <a:rPr lang="en-US" altLang="en-US" sz="2400"/>
              <a:t>satiety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Diminished gastric secretion, delayed emptying time – risk of peptic ulcer is reduced.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Relaxation of LES</a:t>
            </a:r>
            <a:r>
              <a:rPr lang="en-US" altLang="zh-CN" sz="2400">
                <a:ea typeface="宋体" panose="02010600030101010101" pitchFamily="2" charset="-122"/>
              </a:rPr>
              <a:t> - </a:t>
            </a:r>
            <a:r>
              <a:rPr lang="en-US" altLang="zh-CN" sz="2400">
                <a:solidFill>
                  <a:srgbClr val="FFFF99"/>
                </a:solidFill>
                <a:ea typeface="宋体" panose="02010600030101010101" pitchFamily="2" charset="-122"/>
              </a:rPr>
              <a:t>reflux and heartburn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Liver, Gallbladder function, - </a:t>
            </a:r>
            <a:r>
              <a:rPr lang="en-US" altLang="zh-CN" sz="2400">
                <a:solidFill>
                  <a:srgbClr val="FFFF99"/>
                </a:solidFill>
                <a:ea typeface="宋体" panose="02010600030101010101" pitchFamily="2" charset="-122"/>
              </a:rPr>
              <a:t>cholestasis, stones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Hyperemia and softening of the gums (epulis)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Hemorrhoid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ea typeface="宋体" panose="02010600030101010101" pitchFamily="2" charset="-122"/>
              </a:rPr>
              <a:t>Appendix displaced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222482A7-0432-8E51-ACD0-33DDA296E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CENTRAL NERVOUS SYSTEM</a:t>
            </a:r>
          </a:p>
        </p:txBody>
      </p:sp>
      <p:sp>
        <p:nvSpPr>
          <p:cNvPr id="20483" name="Subtitle 2">
            <a:extLst>
              <a:ext uri="{FF2B5EF4-FFF2-40B4-BE49-F238E27FC236}">
                <a16:creationId xmlns:a16="http://schemas.microsoft.com/office/drawing/2014/main" id="{487AEFEE-3224-4D1C-CC52-87076DC9E8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0064CBF-47DB-36A7-770D-90A83B2B9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981200" y="152400"/>
            <a:ext cx="7162800" cy="990600"/>
          </a:xfrm>
        </p:spPr>
        <p:txBody>
          <a:bodyPr/>
          <a:lstStyle/>
          <a:p>
            <a:pPr eaLnBrk="1" hangingPunct="1"/>
            <a:r>
              <a:rPr lang="en-US" altLang="en-US" sz="4000"/>
              <a:t>Purpose –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4B007E3-DCF1-DC28-D8B9-3684BA79C3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Anatomical + Physiological + biochemical adaptation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Stimuli – fetus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Can be misinterpreted as disease or may mask or worsen pre-existing disease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Lab values –abnormal – physiological anemia-misnomer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Virtually every organ system affected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Can touch almost any specialty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2DF86FE1-4FCF-DCE1-4E84-159D0D76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CNS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6EF3091-4AA9-EB1E-C9BB-489571303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Nause, vomiting, mental irritability, sleeplessness – psychological effect</a:t>
            </a:r>
          </a:p>
          <a:p>
            <a:r>
              <a:rPr lang="en-US" altLang="en-US" sz="2400"/>
              <a:t>Postpartum blues, depression, psychosis seen in susceptible women</a:t>
            </a:r>
          </a:p>
          <a:p>
            <a:r>
              <a:rPr lang="en-US" altLang="en-US" sz="2400"/>
              <a:t>Parasthesia in hands, arms, thigh</a:t>
            </a:r>
          </a:p>
          <a:p>
            <a:r>
              <a:rPr lang="en-US" altLang="en-US" sz="2400"/>
              <a:t>Compression of nerves – median nerve, lateral cutaneous nerve of thigh.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6937FE8-52E2-5883-DDDF-B8ED57245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ENDOCRINE CHANGES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8781F-C7DF-2918-38F2-723037321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Pancreas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Carbohydrate metabolism -Insulin resistance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Human placental lactogen, cortisol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Thyroid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Increased TIBG (via liver)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Increased total T</a:t>
            </a:r>
            <a:r>
              <a:rPr lang="en-US" altLang="en-US" sz="2400" baseline="-25000"/>
              <a:t>4</a:t>
            </a:r>
            <a:r>
              <a:rPr lang="en-US" altLang="en-US" sz="2400"/>
              <a:t> and T</a:t>
            </a:r>
            <a:r>
              <a:rPr lang="en-US" altLang="en-US" sz="2400" baseline="-25000"/>
              <a:t>3</a:t>
            </a:r>
            <a:r>
              <a:rPr lang="en-US" altLang="en-US" sz="240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free levels unchanged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HCG suppresses TSH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Adrenal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Free plasma cortisol is elevated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CRH from placenta stimulates ACTH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35E4909-8F1E-6C02-666F-80A24D5B7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Immunology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DE42C69-27EE-9B1A-5F93-766286D39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Must adapt to accept ‘allograft’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Immune response altered, but not deficient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Modulates away from cell-mediated cytotoxic effects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Progesterone effect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NK cells decrease by 30%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u="sng">
                <a:solidFill>
                  <a:srgbClr val="FFFF00"/>
                </a:solidFill>
              </a:rPr>
              <a:t>Enhanced</a:t>
            </a:r>
            <a:r>
              <a:rPr lang="en-US" altLang="en-US" sz="2400">
                <a:solidFill>
                  <a:srgbClr val="FFFF00"/>
                </a:solidFill>
              </a:rPr>
              <a:t> humoral / innate immunity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Immunoglobulins still active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IgG crosses placenta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More susceptible to </a:t>
            </a:r>
            <a:r>
              <a:rPr lang="en-US" altLang="en-US" sz="2400" u="sng"/>
              <a:t>CMV, HSV, Varicella, Malaria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/>
              <a:t>Decrease</a:t>
            </a:r>
            <a:r>
              <a:rPr lang="en-US" altLang="en-US" sz="2400"/>
              <a:t> in symptoms of some autoimmune disorders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3B468EE-7FAE-7C17-3F5A-106B58AAA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Pregnancy – not a disease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B4EA351-07C5-9B2D-94D6-03B70F9C6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Profound changes in physiology and anatomy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Affects most organ systems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Can dramatically impact disease states, susceptibility, and treatment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Almost </a:t>
            </a:r>
            <a:r>
              <a:rPr lang="en-US" altLang="en-US" sz="2800" u="sng"/>
              <a:t>all</a:t>
            </a:r>
            <a:r>
              <a:rPr lang="en-US" altLang="en-US" sz="2800"/>
              <a:t> will encounter and treat pregnant women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Even if you don’t know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Under-appreciation of changes will lead to suboptimal treatment or outright mistakes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1D9C78D-D3A5-B094-9444-1BBDC5E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76594FC5-7690-460B-CD99-8A4050C0F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have studied about the physiological adaptations in body during normal pregnancy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>
            <a:extLst>
              <a:ext uri="{FF2B5EF4-FFF2-40B4-BE49-F238E27FC236}">
                <a16:creationId xmlns:a16="http://schemas.microsoft.com/office/drawing/2014/main" id="{0490C84C-85D1-3A00-EDCC-653D6B7FA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8325"/>
            <a:ext cx="5942013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99FF33"/>
                </a:solidFill>
              </a:rPr>
              <a:t>REFERENCES –</a:t>
            </a:r>
          </a:p>
          <a:p>
            <a:pPr eaLnBrk="1" hangingPunct="1"/>
            <a:endParaRPr lang="en-US" altLang="en-US" sz="3200">
              <a:solidFill>
                <a:schemeClr val="bg1"/>
              </a:solidFill>
            </a:endParaRPr>
          </a:p>
          <a:p>
            <a:pPr eaLnBrk="1" hangingPunct="1"/>
            <a:endParaRPr lang="en-US" altLang="en-US" sz="3200">
              <a:solidFill>
                <a:schemeClr val="bg1"/>
              </a:solidFill>
            </a:endParaRPr>
          </a:p>
          <a:p>
            <a:pPr eaLnBrk="1" hangingPunct="1"/>
            <a:endParaRPr lang="en-US" altLang="en-US" sz="32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3200">
                <a:solidFill>
                  <a:schemeClr val="bg1"/>
                </a:solidFill>
              </a:rPr>
              <a:t>-Williams textbook of obstetrics</a:t>
            </a:r>
          </a:p>
          <a:p>
            <a:pPr eaLnBrk="1" hangingPunct="1"/>
            <a:endParaRPr lang="en-US" altLang="en-US" sz="3200">
              <a:solidFill>
                <a:schemeClr val="bg1"/>
              </a:solidFill>
            </a:endParaRPr>
          </a:p>
          <a:p>
            <a:pPr eaLnBrk="1" hangingPunct="1"/>
            <a:endParaRPr lang="en-US" altLang="en-US" sz="32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3200">
                <a:solidFill>
                  <a:schemeClr val="bg1"/>
                </a:solidFill>
              </a:rPr>
              <a:t>-D.C.Dutta’s textbook of obstetrics</a:t>
            </a:r>
            <a:endParaRPr lang="en-IN" alt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F0118474-0F42-F583-0CF5-6A6532DF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 APPAERED QUESTIONS-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BE7F01B7-B02D-4937-3951-D7E440DBA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Cardiovascular changes in – 4marks</a:t>
            </a:r>
          </a:p>
          <a:p>
            <a:r>
              <a:rPr lang="en-US" altLang="en-US"/>
              <a:t>Hematological and renal changes in pregnancy-4marks</a:t>
            </a:r>
          </a:p>
          <a:p>
            <a:r>
              <a:rPr lang="en-US" altLang="en-US"/>
              <a:t>Carbohydrate intolerance-</a:t>
            </a:r>
            <a:r>
              <a:rPr lang="en-IN" altLang="en-US"/>
              <a:t>4 marks</a:t>
            </a:r>
            <a:endParaRPr lang="en-US" altLang="en-US"/>
          </a:p>
          <a:p>
            <a:r>
              <a:rPr lang="en-US" altLang="en-US"/>
              <a:t>Iron metabolism-</a:t>
            </a:r>
            <a:r>
              <a:rPr lang="en-IN" altLang="en-US"/>
              <a:t>4 marks</a:t>
            </a:r>
            <a:r>
              <a:rPr lang="en-US" altLang="en-US"/>
              <a:t> </a:t>
            </a:r>
          </a:p>
          <a:p>
            <a:r>
              <a:rPr lang="en-US" altLang="en-US"/>
              <a:t>Isthmus and lower uterine segment-</a:t>
            </a:r>
            <a:r>
              <a:rPr lang="en-IN" altLang="en-US"/>
              <a:t>4 marks</a:t>
            </a: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>
            <a:extLst>
              <a:ext uri="{FF2B5EF4-FFF2-40B4-BE49-F238E27FC236}">
                <a16:creationId xmlns:a16="http://schemas.microsoft.com/office/drawing/2014/main" id="{41E7AC42-5B97-089C-DD61-5BF752D5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43200"/>
            <a:ext cx="70913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0" b="1" i="1">
                <a:solidFill>
                  <a:schemeClr val="bg1"/>
                </a:solidFill>
              </a:rPr>
              <a:t>THANK YOU…</a:t>
            </a:r>
            <a:endParaRPr lang="en-IN" altLang="en-US" sz="80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7092D45-8109-0FE7-D93F-204E85FD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838200"/>
          </a:xfrm>
        </p:spPr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D3921E97-9194-AF8B-AC67-DE61BD029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638800"/>
          </a:xfrm>
        </p:spPr>
        <p:txBody>
          <a:bodyPr/>
          <a:lstStyle/>
          <a:p>
            <a:r>
              <a:rPr lang="en-US" altLang="en-US"/>
              <a:t>-   To know the normalphysiological changes in various   systems of the body during pregnancy </a:t>
            </a:r>
          </a:p>
          <a:p>
            <a:pPr eaLnBrk="1" hangingPunct="1"/>
            <a:r>
              <a:rPr lang="en-US" altLang="en-US"/>
              <a:t>Anatomical changes in genital organs</a:t>
            </a:r>
          </a:p>
          <a:p>
            <a:pPr eaLnBrk="1" hangingPunct="1"/>
            <a:r>
              <a:rPr lang="en-US" altLang="en-US"/>
              <a:t>Skin changes</a:t>
            </a:r>
          </a:p>
          <a:p>
            <a:pPr eaLnBrk="1" hangingPunct="1"/>
            <a:r>
              <a:rPr lang="en-US" altLang="en-US"/>
              <a:t>Changes in breast</a:t>
            </a:r>
          </a:p>
          <a:p>
            <a:pPr eaLnBrk="1" hangingPunct="1"/>
            <a:r>
              <a:rPr lang="en-US" altLang="en-US"/>
              <a:t>Weight gain</a:t>
            </a:r>
          </a:p>
          <a:p>
            <a:pPr eaLnBrk="1" hangingPunct="1"/>
            <a:r>
              <a:rPr lang="en-US" altLang="en-US"/>
              <a:t>Cardiovascular changes</a:t>
            </a:r>
          </a:p>
          <a:p>
            <a:pPr eaLnBrk="1" hangingPunct="1"/>
            <a:r>
              <a:rPr lang="en-US" altLang="en-US"/>
              <a:t>Hematological changes</a:t>
            </a:r>
          </a:p>
          <a:p>
            <a:pPr eaLnBrk="1" hangingPunct="1"/>
            <a:r>
              <a:rPr lang="en-US" altLang="en-US"/>
              <a:t> -  Learners should be able to differentiate them from pathological conditions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-    Learners should be able to differentiate these changes from any pathological condition.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C620A82-E014-2E25-B8CA-5B163EA0D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METABOLIC CHANGES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05CAF7B-EF0F-21B0-070F-EF8C6B35B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Water metabolism</a:t>
            </a:r>
          </a:p>
          <a:p>
            <a:pPr eaLnBrk="1" hangingPunct="1"/>
            <a:r>
              <a:rPr lang="en-US" altLang="en-US"/>
              <a:t>Carbohydrate, Protein and Fat metabolism</a:t>
            </a:r>
          </a:p>
          <a:p>
            <a:pPr eaLnBrk="1" hangingPunct="1"/>
            <a:r>
              <a:rPr lang="en-US" altLang="en-US"/>
              <a:t>Mineral metabolism – Iron and calcium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A55C31-112E-DF3C-B92D-E08E4819E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WATER METABOLISM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2E92E9A-B81A-C775-40E7-B13BB356C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Water retention ~ 6.5 lit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Causes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1. osmo-regulation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2. Estrogen &amp; Progesterone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3. Control by vasopressin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Pitting edema on ankles &amp; legs, at the end of a day Causes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1. Rise in venous pressure due to IVC compression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2. Fall in interstitial colloid osmotic pressure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E32FBED-3904-4DB5-990D-EBE3B42DF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598488"/>
          </a:xfrm>
        </p:spPr>
        <p:txBody>
          <a:bodyPr/>
          <a:lstStyle/>
          <a:p>
            <a:pPr eaLnBrk="1" hangingPunct="1"/>
            <a:r>
              <a:rPr lang="en-US" altLang="en-US" sz="3200" b="1"/>
              <a:t>CARBOHYDRATE METABOLISM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E3F9C3C-1574-0216-C94A-C6711BF70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696200" cy="5029200"/>
          </a:xfrm>
        </p:spPr>
        <p:txBody>
          <a:bodyPr/>
          <a:lstStyle/>
          <a:p>
            <a:pPr eaLnBrk="1" hangingPunct="1"/>
            <a:r>
              <a:rPr lang="en-US" altLang="en-US" sz="2400"/>
              <a:t>Glucose needed throughout pregnancy by fetus Insulin secretion is increased in response to glucose</a:t>
            </a:r>
          </a:p>
          <a:p>
            <a:pPr eaLnBrk="1" hangingPunct="1"/>
            <a:r>
              <a:rPr lang="en-US" altLang="en-US" sz="2400"/>
              <a:t>Sensitivity of Insulin receptor decreased in later months of pregnancy</a:t>
            </a:r>
          </a:p>
          <a:p>
            <a:pPr eaLnBrk="1" hangingPunct="1"/>
            <a:r>
              <a:rPr lang="en-US" altLang="en-US" sz="2400"/>
              <a:t>Plasma insulin increased due to contr-insulin factors- E, P, hPL, cortisol, prolactin, FFA </a:t>
            </a:r>
          </a:p>
          <a:p>
            <a:pPr eaLnBrk="1" hangingPunct="1"/>
            <a:r>
              <a:rPr lang="en-US" altLang="en-US" sz="2400"/>
              <a:t>Continuous supply of sugar maintained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Mild fasting hypoglycemia </a:t>
            </a:r>
            <a:r>
              <a:rPr lang="en-US" altLang="en-US" sz="2400"/>
              <a:t>due to fetal consumption, </a:t>
            </a:r>
            <a:r>
              <a:rPr lang="en-US" altLang="en-US" sz="2400">
                <a:solidFill>
                  <a:srgbClr val="FFFF00"/>
                </a:solidFill>
              </a:rPr>
              <a:t>Postprandial hyperglycemia </a:t>
            </a:r>
            <a:r>
              <a:rPr lang="en-US" altLang="en-US" sz="2400"/>
              <a:t>&amp; hyperinsulinemia due to anti-insulin factors</a:t>
            </a:r>
          </a:p>
          <a:p>
            <a:pPr eaLnBrk="1" hangingPunct="1"/>
            <a:r>
              <a:rPr lang="en-US" altLang="en-US" sz="2400"/>
              <a:t>OGTT may show abnormal pattern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24931E7-DDF4-7C42-EFA2-E88FBD87C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490538"/>
          </a:xfrm>
        </p:spPr>
        <p:txBody>
          <a:bodyPr/>
          <a:lstStyle/>
          <a:p>
            <a:pPr eaLnBrk="1" hangingPunct="1"/>
            <a:r>
              <a:rPr lang="en-US" altLang="en-US" sz="3200" b="1"/>
              <a:t>PROTEIN &amp; FAT METABOLISM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D48E24B-9E9D-A7F4-4E40-B9B207063C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0005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 </a:t>
            </a:r>
            <a:r>
              <a:rPr lang="en-US" altLang="en-US" sz="2400">
                <a:solidFill>
                  <a:schemeClr val="folHlink"/>
                </a:solidFill>
              </a:rPr>
              <a:t>PROTEIN METABOLISM</a:t>
            </a:r>
          </a:p>
          <a:p>
            <a:pPr eaLnBrk="1" hangingPunct="1"/>
            <a:r>
              <a:rPr lang="en-US" altLang="en-US" sz="2400"/>
              <a:t>+ nitrogen balance</a:t>
            </a:r>
          </a:p>
          <a:p>
            <a:pPr eaLnBrk="1" hangingPunct="1"/>
            <a:r>
              <a:rPr lang="en-US" altLang="en-US" sz="2400"/>
              <a:t>Pregnancy is anabolic state</a:t>
            </a:r>
          </a:p>
          <a:p>
            <a:pPr eaLnBrk="1" hangingPunct="1"/>
            <a:r>
              <a:rPr lang="en-US" altLang="en-US" sz="2400"/>
              <a:t>Fetus + Placenta – 500gm protein</a:t>
            </a:r>
          </a:p>
          <a:p>
            <a:pPr eaLnBrk="1" hangingPunct="1"/>
            <a:r>
              <a:rPr lang="en-US" altLang="en-US" sz="2400"/>
              <a:t>Uterus, breast &amp; blood – 500gm</a:t>
            </a:r>
          </a:p>
          <a:p>
            <a:pPr eaLnBrk="1" hangingPunct="1"/>
            <a:r>
              <a:rPr lang="en-US" altLang="en-US" sz="2400"/>
              <a:t>Aminoacid – active transport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ABA7919C-7B17-FF44-5612-6F7268463B7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066800"/>
            <a:ext cx="37719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  </a:t>
            </a:r>
            <a:r>
              <a:rPr lang="en-US" altLang="en-US" sz="2400">
                <a:solidFill>
                  <a:schemeClr val="folHlink"/>
                </a:solidFill>
              </a:rPr>
              <a:t>FAT METABOLISM</a:t>
            </a:r>
          </a:p>
          <a:p>
            <a:pPr eaLnBrk="1" hangingPunct="1"/>
            <a:r>
              <a:rPr lang="en-US" altLang="en-US" sz="2400"/>
              <a:t>Storage of fat – during midpregnancy</a:t>
            </a:r>
          </a:p>
          <a:p>
            <a:pPr eaLnBrk="1" hangingPunct="1"/>
            <a:r>
              <a:rPr lang="en-US" altLang="en-US" sz="2400"/>
              <a:t>3-4kg of fat stored in abdominal wall, breasts, hips &amp; thighs</a:t>
            </a:r>
          </a:p>
          <a:p>
            <a:pPr eaLnBrk="1" hangingPunct="1"/>
            <a:r>
              <a:rPr lang="en-US" altLang="en-US" sz="2400"/>
              <a:t>Plasma lipids, liprotein level rise due to E, P, leptin &amp; hPL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3AD11CB-B21F-CC86-E704-2EDA2037BF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MINERAL METABOLISM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DAC3E5A-4188-F059-7A93-75C8279BA8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IRON AND CALCIUM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4B0399C-E500-909F-5622-2AA592B7F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IRON METABOLISM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C9D79B5-634A-6701-C21E-0B1B59D04E5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Iron – absorbed in ferrous form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Site – duodenum &amp; jejunum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Released in circulation – transferrin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Active transport across placenta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Storage iron - ferritin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Iron requirement – 2</a:t>
            </a:r>
            <a:r>
              <a:rPr lang="en-US" altLang="en-US" sz="2400" baseline="30000"/>
              <a:t>nd</a:t>
            </a:r>
            <a:r>
              <a:rPr lang="en-US" altLang="en-US" sz="2400"/>
              <a:t> half in last 12 weeks</a:t>
            </a:r>
          </a:p>
        </p:txBody>
      </p:sp>
      <p:pic>
        <p:nvPicPr>
          <p:cNvPr id="10244" name="Picture 4" descr="iron_cycle">
            <a:extLst>
              <a:ext uri="{FF2B5EF4-FFF2-40B4-BE49-F238E27FC236}">
                <a16:creationId xmlns:a16="http://schemas.microsoft.com/office/drawing/2014/main" id="{02622D0D-B48C-4D40-5F2F-D78D96A2EB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3962400" cy="4953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PPERPATINA">
  <a:themeElements>
    <a:clrScheme name="COPPERPATIN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PPERPATIN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PPERPATIN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PERPATIN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PERPATIN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PERPATIN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PERPATIN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PERPATIN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PERPATIN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776</TotalTime>
  <Words>1125</Words>
  <Application>Microsoft Office PowerPoint</Application>
  <PresentationFormat>On-screen Show (4:3)</PresentationFormat>
  <Paragraphs>186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COPPERPATINA</vt:lpstr>
      <vt:lpstr>PHYSIOLOGICAL CHANGES DURING PREGNANCY PART II</vt:lpstr>
      <vt:lpstr>Purpose –</vt:lpstr>
      <vt:lpstr>Learning Objectives</vt:lpstr>
      <vt:lpstr>METABOLIC CHANGES</vt:lpstr>
      <vt:lpstr>WATER METABOLISM</vt:lpstr>
      <vt:lpstr>CARBOHYDRATE METABOLISM</vt:lpstr>
      <vt:lpstr>PROTEIN &amp; FAT METABOLISM</vt:lpstr>
      <vt:lpstr>MINERAL METABOLISM</vt:lpstr>
      <vt:lpstr>IRON METABOLISM</vt:lpstr>
      <vt:lpstr>IRON METABOLISM</vt:lpstr>
      <vt:lpstr>PowerPoint Presentation</vt:lpstr>
      <vt:lpstr>CALCIUM METABOLISM</vt:lpstr>
      <vt:lpstr>RENAL SYSTEM</vt:lpstr>
      <vt:lpstr>KIDNEY</vt:lpstr>
      <vt:lpstr>URETER</vt:lpstr>
      <vt:lpstr>BLADDER</vt:lpstr>
      <vt:lpstr>PULMONARY SYSTEM</vt:lpstr>
      <vt:lpstr>GIT CHANGES</vt:lpstr>
      <vt:lpstr>CENTRAL NERVOUS SYSTEM</vt:lpstr>
      <vt:lpstr>CNS</vt:lpstr>
      <vt:lpstr>ENDOCRINE CHANGES</vt:lpstr>
      <vt:lpstr>Immunology</vt:lpstr>
      <vt:lpstr>Pregnancy – not a disease</vt:lpstr>
      <vt:lpstr>Summary</vt:lpstr>
      <vt:lpstr>PowerPoint Presentation</vt:lpstr>
      <vt:lpstr>EXAM APPAERED QUESTIONS-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919692118019</cp:lastModifiedBy>
  <cp:revision>68</cp:revision>
  <cp:lastPrinted>1601-01-01T00:00:00Z</cp:lastPrinted>
  <dcterms:created xsi:type="dcterms:W3CDTF">1601-01-01T00:00:00Z</dcterms:created>
  <dcterms:modified xsi:type="dcterms:W3CDTF">2025-05-29T05:50:15Z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