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336" r:id="rId3"/>
    <p:sldId id="337" r:id="rId4"/>
    <p:sldId id="257" r:id="rId5"/>
    <p:sldId id="276" r:id="rId6"/>
    <p:sldId id="303" r:id="rId7"/>
    <p:sldId id="304" r:id="rId8"/>
    <p:sldId id="321" r:id="rId9"/>
    <p:sldId id="277" r:id="rId10"/>
    <p:sldId id="278" r:id="rId11"/>
    <p:sldId id="260" r:id="rId12"/>
    <p:sldId id="280" r:id="rId13"/>
    <p:sldId id="282" r:id="rId14"/>
    <p:sldId id="284" r:id="rId15"/>
    <p:sldId id="286" r:id="rId16"/>
    <p:sldId id="288" r:id="rId17"/>
    <p:sldId id="289" r:id="rId18"/>
    <p:sldId id="302" r:id="rId19"/>
    <p:sldId id="327" r:id="rId20"/>
    <p:sldId id="292" r:id="rId21"/>
    <p:sldId id="328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1" r:id="rId30"/>
    <p:sldId id="316" r:id="rId31"/>
    <p:sldId id="317" r:id="rId32"/>
    <p:sldId id="319" r:id="rId33"/>
    <p:sldId id="305" r:id="rId34"/>
    <p:sldId id="330" r:id="rId35"/>
    <p:sldId id="306" r:id="rId36"/>
    <p:sldId id="323" r:id="rId37"/>
    <p:sldId id="325" r:id="rId38"/>
    <p:sldId id="307" r:id="rId39"/>
    <p:sldId id="308" r:id="rId40"/>
    <p:sldId id="309" r:id="rId41"/>
    <p:sldId id="310" r:id="rId42"/>
    <p:sldId id="311" r:id="rId43"/>
    <p:sldId id="312" r:id="rId44"/>
    <p:sldId id="313" r:id="rId45"/>
    <p:sldId id="314" r:id="rId46"/>
    <p:sldId id="315" r:id="rId47"/>
    <p:sldId id="331" r:id="rId48"/>
    <p:sldId id="338" r:id="rId49"/>
    <p:sldId id="333" r:id="rId50"/>
    <p:sldId id="334" r:id="rId51"/>
    <p:sldId id="335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F180B-B83A-42B4-A150-C2304D666F34}" type="datetimeFigureOut">
              <a:rPr lang="en-US" smtClean="0"/>
              <a:pPr/>
              <a:t>5/29/25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3F30F8-C96F-4256-A69B-B904E2444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33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3DBC9E-7C79-441F-87B3-FAD2479AA3E2}" type="slidenum">
              <a:rPr lang="ar-SA"/>
              <a:pPr/>
              <a:t>5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9B756-8FF2-44B8-8CC8-7404C5B1CD3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30F8-C96F-4256-A69B-B904E24440C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30F8-C96F-4256-A69B-B904E24440C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30F8-C96F-4256-A69B-B904E24440C0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30F8-C96F-4256-A69B-B904E24440C0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30F8-C96F-4256-A69B-B904E24440C0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3F68-36C7-44C8-8018-F8DE5F8F4A88}" type="datetimeFigureOut">
              <a:rPr lang="en-US" smtClean="0"/>
              <a:pPr/>
              <a:t>5/29/25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EE58B-0365-4002-ABE0-0537A5E60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3F68-36C7-44C8-8018-F8DE5F8F4A88}" type="datetimeFigureOut">
              <a:rPr lang="en-US" smtClean="0"/>
              <a:pPr/>
              <a:t>5/29/25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EE58B-0365-4002-ABE0-0537A5E60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3F68-36C7-44C8-8018-F8DE5F8F4A88}" type="datetimeFigureOut">
              <a:rPr lang="en-US" smtClean="0"/>
              <a:pPr/>
              <a:t>5/29/25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EE58B-0365-4002-ABE0-0537A5E60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379D874-84DC-494F-B6F6-F95EC178498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3F68-36C7-44C8-8018-F8DE5F8F4A88}" type="datetimeFigureOut">
              <a:rPr lang="en-US" smtClean="0"/>
              <a:pPr/>
              <a:t>5/29/25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EE58B-0365-4002-ABE0-0537A5E60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3F68-36C7-44C8-8018-F8DE5F8F4A88}" type="datetimeFigureOut">
              <a:rPr lang="en-US" smtClean="0"/>
              <a:pPr/>
              <a:t>5/29/25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EE58B-0365-4002-ABE0-0537A5E60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3F68-36C7-44C8-8018-F8DE5F8F4A88}" type="datetimeFigureOut">
              <a:rPr lang="en-US" smtClean="0"/>
              <a:pPr/>
              <a:t>5/29/25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EE58B-0365-4002-ABE0-0537A5E60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3F68-36C7-44C8-8018-F8DE5F8F4A88}" type="datetimeFigureOut">
              <a:rPr lang="en-US" smtClean="0"/>
              <a:pPr/>
              <a:t>5/29/25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EE58B-0365-4002-ABE0-0537A5E60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3F68-36C7-44C8-8018-F8DE5F8F4A88}" type="datetimeFigureOut">
              <a:rPr lang="en-US" smtClean="0"/>
              <a:pPr/>
              <a:t>5/29/25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EE58B-0365-4002-ABE0-0537A5E60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3F68-36C7-44C8-8018-F8DE5F8F4A88}" type="datetimeFigureOut">
              <a:rPr lang="en-US" smtClean="0"/>
              <a:pPr/>
              <a:t>5/29/25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EE58B-0365-4002-ABE0-0537A5E60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3F68-36C7-44C8-8018-F8DE5F8F4A88}" type="datetimeFigureOut">
              <a:rPr lang="en-US" smtClean="0"/>
              <a:pPr/>
              <a:t>5/29/25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EE58B-0365-4002-ABE0-0537A5E60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3F68-36C7-44C8-8018-F8DE5F8F4A88}" type="datetimeFigureOut">
              <a:rPr lang="en-US" smtClean="0"/>
              <a:pPr/>
              <a:t>5/29/25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EE58B-0365-4002-ABE0-0537A5E60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D3F68-36C7-44C8-8018-F8DE5F8F4A88}" type="datetimeFigureOut">
              <a:rPr lang="en-US" smtClean="0"/>
              <a:pPr/>
              <a:t>5/29/25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EE58B-0365-4002-ABE0-0537A5E60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Placenta &amp; Membranes- Development &amp; Anatomy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Mrs. REENA MATHEW</a:t>
            </a:r>
          </a:p>
          <a:p>
            <a:r>
              <a:rPr lang="en-US" b="1" dirty="0">
                <a:solidFill>
                  <a:srgbClr val="0070C0"/>
                </a:solidFill>
              </a:rPr>
              <a:t>ASSO. PROFESSOR</a:t>
            </a:r>
          </a:p>
          <a:p>
            <a:r>
              <a:rPr lang="en-US" b="1" dirty="0">
                <a:solidFill>
                  <a:srgbClr val="0070C0"/>
                </a:solidFill>
              </a:rPr>
              <a:t>OBG DEPT</a:t>
            </a:r>
          </a:p>
          <a:p>
            <a:r>
              <a:rPr lang="en-US" b="1" dirty="0">
                <a:solidFill>
                  <a:srgbClr val="0070C0"/>
                </a:solidFill>
              </a:rPr>
              <a:t>JINSAR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28600"/>
            <a:ext cx="8915400" cy="6400800"/>
          </a:xfrm>
        </p:spPr>
        <p:txBody>
          <a:bodyPr>
            <a:normAutofit/>
          </a:bodyPr>
          <a:lstStyle/>
          <a:p>
            <a:r>
              <a:rPr lang="en-US" dirty="0" err="1"/>
              <a:t>Trophoblasts</a:t>
            </a:r>
            <a:r>
              <a:rPr lang="en-US" dirty="0"/>
              <a:t> also forms</a:t>
            </a:r>
          </a:p>
          <a:p>
            <a:pPr marL="514350" indent="-514350">
              <a:buAutoNum type="arabicParenR"/>
            </a:pPr>
            <a:r>
              <a:rPr lang="en-US" dirty="0"/>
              <a:t>Villous  </a:t>
            </a:r>
            <a:r>
              <a:rPr lang="en-US" dirty="0" err="1"/>
              <a:t>trophoblasts</a:t>
            </a:r>
            <a:r>
              <a:rPr lang="en-US" dirty="0"/>
              <a:t>            Chorionic </a:t>
            </a:r>
            <a:r>
              <a:rPr lang="en-US" dirty="0" err="1"/>
              <a:t>Villi</a:t>
            </a:r>
            <a:endParaRPr lang="en-US" dirty="0"/>
          </a:p>
          <a:p>
            <a:pPr marL="514350" indent="-514350">
              <a:buAutoNum type="arabicParenR"/>
            </a:pPr>
            <a:r>
              <a:rPr lang="en-US" dirty="0"/>
              <a:t>Extra villous </a:t>
            </a:r>
            <a:r>
              <a:rPr lang="en-US" dirty="0" err="1"/>
              <a:t>trophoblasts</a:t>
            </a:r>
            <a:r>
              <a:rPr lang="en-US" dirty="0"/>
              <a:t> – invade </a:t>
            </a:r>
            <a:r>
              <a:rPr lang="en-US" dirty="0" err="1"/>
              <a:t>decidua</a:t>
            </a:r>
            <a:r>
              <a:rPr lang="en-US" dirty="0"/>
              <a:t> &amp; </a:t>
            </a:r>
            <a:r>
              <a:rPr lang="en-US" dirty="0" err="1"/>
              <a:t>myometrium</a:t>
            </a:r>
            <a:endParaRPr lang="en-US" dirty="0"/>
          </a:p>
          <a:p>
            <a:pPr marL="514350" indent="-514350">
              <a:buNone/>
            </a:pPr>
            <a:r>
              <a:rPr lang="en-US" dirty="0"/>
              <a:t>    a) Interstitial </a:t>
            </a:r>
            <a:r>
              <a:rPr lang="en-US" dirty="0" err="1"/>
              <a:t>Trophoblasts</a:t>
            </a:r>
            <a:endParaRPr lang="en-US" dirty="0"/>
          </a:p>
          <a:p>
            <a:pPr marL="514350" indent="-514350">
              <a:buNone/>
            </a:pPr>
            <a:r>
              <a:rPr lang="en-US" dirty="0"/>
              <a:t>    b) Endovascular </a:t>
            </a:r>
            <a:r>
              <a:rPr lang="en-US" dirty="0" err="1"/>
              <a:t>Trophoblasts</a:t>
            </a:r>
            <a:endParaRPr lang="en-US" dirty="0"/>
          </a:p>
          <a:p>
            <a:r>
              <a:rPr lang="en-US" dirty="0"/>
              <a:t>On complete implantation on D11 Lacunae develop around </a:t>
            </a:r>
            <a:r>
              <a:rPr lang="en-US" dirty="0" err="1"/>
              <a:t>blastocyst</a:t>
            </a:r>
            <a:r>
              <a:rPr lang="en-US" dirty="0"/>
              <a:t> c/as </a:t>
            </a:r>
            <a:r>
              <a:rPr lang="en-US" dirty="0" err="1"/>
              <a:t>Trabaculae</a:t>
            </a:r>
            <a:r>
              <a:rPr lang="en-US" dirty="0"/>
              <a:t> n on D13 Stem </a:t>
            </a:r>
            <a:r>
              <a:rPr lang="en-US" dirty="0" err="1"/>
              <a:t>Villi</a:t>
            </a:r>
            <a:r>
              <a:rPr lang="en-US" dirty="0"/>
              <a:t> develop to connect chorionic &amp; basal plate.</a:t>
            </a:r>
            <a:r>
              <a:rPr lang="en-US" sz="2400" dirty="0">
                <a:latin typeface="Perpetua" pitchFamily="18" charset="0"/>
                <a:cs typeface="Arial" pitchFamily="34" charset="0"/>
              </a:rPr>
              <a:t> </a:t>
            </a:r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352800" y="9906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Perpetua" pitchFamily="18" charset="0"/>
                <a:cs typeface="Arial" pitchFamily="34" charset="0"/>
              </a:rPr>
              <a:t>Early in the 3</a:t>
            </a:r>
            <a:r>
              <a:rPr lang="en-US" baseline="30000" dirty="0">
                <a:latin typeface="Perpetua" pitchFamily="18" charset="0"/>
                <a:cs typeface="Arial" pitchFamily="34" charset="0"/>
              </a:rPr>
              <a:t>rd</a:t>
            </a:r>
            <a:r>
              <a:rPr lang="en-US" dirty="0">
                <a:latin typeface="Perpetua" pitchFamily="18" charset="0"/>
                <a:cs typeface="Arial" pitchFamily="34" charset="0"/>
              </a:rPr>
              <a:t> week, </a:t>
            </a:r>
            <a:r>
              <a:rPr lang="en-US" dirty="0" err="1">
                <a:latin typeface="Perpetua" pitchFamily="18" charset="0"/>
                <a:cs typeface="Arial" pitchFamily="34" charset="0"/>
              </a:rPr>
              <a:t>mesenchyme</a:t>
            </a:r>
            <a:r>
              <a:rPr lang="en-US" dirty="0">
                <a:latin typeface="Perpetua" pitchFamily="18" charset="0"/>
                <a:cs typeface="Arial" pitchFamily="34" charset="0"/>
              </a:rPr>
              <a:t> grows into the </a:t>
            </a:r>
            <a:r>
              <a:rPr lang="en-US" b="1" dirty="0">
                <a:solidFill>
                  <a:srgbClr val="FF0000"/>
                </a:solidFill>
                <a:latin typeface="Perpetua" pitchFamily="18" charset="0"/>
                <a:cs typeface="Arial" pitchFamily="34" charset="0"/>
              </a:rPr>
              <a:t>primary </a:t>
            </a:r>
            <a:r>
              <a:rPr lang="en-US" b="1" dirty="0" err="1">
                <a:solidFill>
                  <a:srgbClr val="FF0000"/>
                </a:solidFill>
                <a:latin typeface="Perpetua" pitchFamily="18" charset="0"/>
                <a:cs typeface="Arial" pitchFamily="34" charset="0"/>
              </a:rPr>
              <a:t>villi</a:t>
            </a:r>
            <a:r>
              <a:rPr lang="en-US" b="1" dirty="0">
                <a:solidFill>
                  <a:srgbClr val="FF0000"/>
                </a:solidFill>
                <a:latin typeface="Perpetua" pitchFamily="18" charset="0"/>
                <a:cs typeface="Arial" pitchFamily="34" charset="0"/>
              </a:rPr>
              <a:t> </a:t>
            </a:r>
            <a:r>
              <a:rPr lang="en-US" dirty="0">
                <a:latin typeface="Perpetua" pitchFamily="18" charset="0"/>
                <a:cs typeface="Arial" pitchFamily="34" charset="0"/>
              </a:rPr>
              <a:t>forming a core of </a:t>
            </a:r>
            <a:r>
              <a:rPr lang="en-US" dirty="0" err="1">
                <a:latin typeface="Perpetua" pitchFamily="18" charset="0"/>
                <a:cs typeface="Arial" pitchFamily="34" charset="0"/>
              </a:rPr>
              <a:t>mesenchymal</a:t>
            </a:r>
            <a:r>
              <a:rPr lang="en-US" dirty="0">
                <a:latin typeface="Perpetua" pitchFamily="18" charset="0"/>
                <a:cs typeface="Arial" pitchFamily="34" charset="0"/>
              </a:rPr>
              <a:t> tissue. Thus </a:t>
            </a:r>
            <a:r>
              <a:rPr lang="en-US" b="1" dirty="0">
                <a:solidFill>
                  <a:srgbClr val="FF0000"/>
                </a:solidFill>
                <a:latin typeface="Perpetua" pitchFamily="18" charset="0"/>
                <a:cs typeface="Arial" pitchFamily="34" charset="0"/>
              </a:rPr>
              <a:t>Secondary Chorionic </a:t>
            </a:r>
            <a:r>
              <a:rPr lang="en-US" b="1" dirty="0" err="1">
                <a:solidFill>
                  <a:srgbClr val="FF0000"/>
                </a:solidFill>
                <a:latin typeface="Perpetua" pitchFamily="18" charset="0"/>
                <a:cs typeface="Arial" pitchFamily="34" charset="0"/>
              </a:rPr>
              <a:t>Villi</a:t>
            </a:r>
            <a:r>
              <a:rPr lang="en-US" b="1" dirty="0">
                <a:solidFill>
                  <a:srgbClr val="FF0000"/>
                </a:solidFill>
                <a:latin typeface="Perpetua" pitchFamily="18" charset="0"/>
                <a:cs typeface="Arial" pitchFamily="34" charset="0"/>
              </a:rPr>
              <a:t> </a:t>
            </a:r>
            <a:r>
              <a:rPr lang="en-US" dirty="0">
                <a:latin typeface="Perpetua" pitchFamily="18" charset="0"/>
                <a:cs typeface="Arial" pitchFamily="34" charset="0"/>
              </a:rPr>
              <a:t>are formed over the entire surface of the chorionic sac</a:t>
            </a:r>
            <a:r>
              <a:rPr lang="en-US" sz="2800" dirty="0">
                <a:latin typeface="Perpetua" pitchFamily="18" charset="0"/>
                <a:cs typeface="Arial" pitchFamily="34" charset="0"/>
              </a:rPr>
              <a:t>.</a:t>
            </a:r>
          </a:p>
          <a:p>
            <a:r>
              <a:rPr lang="en-US" dirty="0">
                <a:latin typeface="Perpetua" pitchFamily="18" charset="0"/>
                <a:cs typeface="Arial" pitchFamily="34" charset="0"/>
              </a:rPr>
              <a:t>Some </a:t>
            </a:r>
            <a:r>
              <a:rPr lang="en-US" dirty="0" err="1">
                <a:latin typeface="Perpetua" pitchFamily="18" charset="0"/>
                <a:cs typeface="Arial" pitchFamily="34" charset="0"/>
              </a:rPr>
              <a:t>mesenchymal</a:t>
            </a:r>
            <a:r>
              <a:rPr lang="en-US" dirty="0">
                <a:latin typeface="Perpetua" pitchFamily="18" charset="0"/>
                <a:cs typeface="Arial" pitchFamily="34" charset="0"/>
              </a:rPr>
              <a:t> cells in the secondary </a:t>
            </a:r>
            <a:r>
              <a:rPr lang="en-US" dirty="0" err="1">
                <a:latin typeface="Perpetua" pitchFamily="18" charset="0"/>
                <a:cs typeface="Arial" pitchFamily="34" charset="0"/>
              </a:rPr>
              <a:t>villi</a:t>
            </a:r>
            <a:r>
              <a:rPr lang="en-US" dirty="0">
                <a:latin typeface="Perpetua" pitchFamily="18" charset="0"/>
                <a:cs typeface="Arial" pitchFamily="34" charset="0"/>
              </a:rPr>
              <a:t> differentiate into capillaries and blood cells forming the </a:t>
            </a:r>
            <a:r>
              <a:rPr lang="en-US" b="1" dirty="0">
                <a:solidFill>
                  <a:srgbClr val="FF0000"/>
                </a:solidFill>
                <a:latin typeface="Perpetua" pitchFamily="18" charset="0"/>
                <a:cs typeface="Arial" pitchFamily="34" charset="0"/>
              </a:rPr>
              <a:t>Tertiary Chorionic </a:t>
            </a:r>
            <a:r>
              <a:rPr lang="en-US" b="1" dirty="0" err="1">
                <a:solidFill>
                  <a:srgbClr val="FF0000"/>
                </a:solidFill>
                <a:latin typeface="Perpetua" pitchFamily="18" charset="0"/>
                <a:cs typeface="Arial" pitchFamily="34" charset="0"/>
              </a:rPr>
              <a:t>Villi</a:t>
            </a:r>
            <a:r>
              <a:rPr lang="en-US" dirty="0">
                <a:latin typeface="Perpetua" pitchFamily="18" charset="0"/>
                <a:cs typeface="Arial" pitchFamily="34" charset="0"/>
              </a:rPr>
              <a:t>. </a:t>
            </a:r>
          </a:p>
          <a:p>
            <a:r>
              <a:rPr lang="en-US" dirty="0">
                <a:latin typeface="Perpetua" pitchFamily="18" charset="0"/>
                <a:cs typeface="Arial" pitchFamily="34" charset="0"/>
              </a:rPr>
              <a:t>The capillaries in the </a:t>
            </a:r>
            <a:r>
              <a:rPr lang="en-US" dirty="0" err="1">
                <a:latin typeface="Perpetua" pitchFamily="18" charset="0"/>
                <a:cs typeface="Arial" pitchFamily="34" charset="0"/>
              </a:rPr>
              <a:t>villi</a:t>
            </a:r>
            <a:r>
              <a:rPr lang="en-US" dirty="0">
                <a:latin typeface="Perpetua" pitchFamily="18" charset="0"/>
                <a:cs typeface="Arial" pitchFamily="34" charset="0"/>
              </a:rPr>
              <a:t> fuse to form </a:t>
            </a:r>
            <a:r>
              <a:rPr lang="en-US" dirty="0" err="1">
                <a:latin typeface="Perpetua" pitchFamily="18" charset="0"/>
                <a:cs typeface="Arial" pitchFamily="34" charset="0"/>
              </a:rPr>
              <a:t>arteriocapillary</a:t>
            </a:r>
            <a:r>
              <a:rPr lang="en-US" dirty="0">
                <a:latin typeface="Perpetua" pitchFamily="18" charset="0"/>
                <a:cs typeface="Arial" pitchFamily="34" charset="0"/>
              </a:rPr>
              <a:t> networks.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96AD33EF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 t="16049" r="6985" b="4602"/>
          <a:stretch>
            <a:fillRect/>
          </a:stretch>
        </p:blipFill>
        <p:spPr bwMode="auto">
          <a:xfrm>
            <a:off x="3995737" y="0"/>
            <a:ext cx="5148263" cy="6858000"/>
          </a:xfrm>
          <a:prstGeom prst="rect">
            <a:avLst/>
          </a:prstGeom>
          <a:noFill/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04800" y="274638"/>
            <a:ext cx="3657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Development of chorionic </a:t>
            </a:r>
            <a:r>
              <a:rPr lang="en-US" b="1" dirty="0" err="1">
                <a:solidFill>
                  <a:srgbClr val="FF0000"/>
                </a:solidFill>
              </a:rPr>
              <a:t>villi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2438400" cy="1143000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DECIDUA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715000" y="533400"/>
            <a:ext cx="3429000" cy="54864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This is the </a:t>
            </a:r>
            <a:r>
              <a:rPr lang="en-US" sz="2400" dirty="0" err="1"/>
              <a:t>endometrium</a:t>
            </a:r>
            <a:r>
              <a:rPr lang="en-US" sz="2400" dirty="0"/>
              <a:t> of the gravid (pregnant) uterus.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It has four parts:</a:t>
            </a:r>
          </a:p>
          <a:p>
            <a:pPr lvl="1">
              <a:lnSpc>
                <a:spcPct val="80000"/>
              </a:lnSpc>
            </a:pPr>
            <a:r>
              <a:rPr lang="en-US" b="1" dirty="0" err="1">
                <a:solidFill>
                  <a:schemeClr val="accent2"/>
                </a:solidFill>
              </a:rPr>
              <a:t>Decidua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basalis</a:t>
            </a:r>
            <a:r>
              <a:rPr lang="en-US" dirty="0"/>
              <a:t>: it forms the maternal part of the placenta</a:t>
            </a:r>
          </a:p>
          <a:p>
            <a:pPr lvl="1">
              <a:lnSpc>
                <a:spcPct val="80000"/>
              </a:lnSpc>
            </a:pPr>
            <a:r>
              <a:rPr lang="en-US" b="1" dirty="0" err="1">
                <a:solidFill>
                  <a:schemeClr val="accent2"/>
                </a:solidFill>
              </a:rPr>
              <a:t>Decidua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capsularis</a:t>
            </a:r>
            <a:r>
              <a:rPr lang="en-US" dirty="0"/>
              <a:t>: it covers the </a:t>
            </a:r>
            <a:r>
              <a:rPr lang="en-US" dirty="0" err="1"/>
              <a:t>conceptus</a:t>
            </a:r>
            <a:endParaRPr lang="en-US" dirty="0"/>
          </a:p>
          <a:p>
            <a:pPr lvl="1">
              <a:lnSpc>
                <a:spcPct val="80000"/>
              </a:lnSpc>
            </a:pPr>
            <a:r>
              <a:rPr lang="en-US" b="1" dirty="0" err="1">
                <a:solidFill>
                  <a:schemeClr val="accent2"/>
                </a:solidFill>
              </a:rPr>
              <a:t>Decidua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parietalis</a:t>
            </a:r>
            <a:r>
              <a:rPr lang="en-US" b="1" dirty="0">
                <a:solidFill>
                  <a:schemeClr val="accent2"/>
                </a:solidFill>
              </a:rPr>
              <a:t>: </a:t>
            </a:r>
            <a:r>
              <a:rPr lang="en-US" dirty="0"/>
              <a:t>the rest of the </a:t>
            </a:r>
            <a:r>
              <a:rPr lang="en-US" dirty="0" err="1"/>
              <a:t>endometrium</a:t>
            </a:r>
            <a:endParaRPr lang="en-US" dirty="0"/>
          </a:p>
          <a:p>
            <a:pPr lvl="1">
              <a:lnSpc>
                <a:spcPct val="80000"/>
              </a:lnSpc>
            </a:pPr>
            <a:r>
              <a:rPr lang="en-US" b="1" dirty="0" err="1">
                <a:solidFill>
                  <a:schemeClr val="accent2"/>
                </a:solidFill>
              </a:rPr>
              <a:t>Decidua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reflexa</a:t>
            </a:r>
            <a:r>
              <a:rPr lang="en-US" b="1" dirty="0" err="1"/>
              <a:t>:</a:t>
            </a:r>
            <a:r>
              <a:rPr lang="en-US" dirty="0" err="1"/>
              <a:t>Junction</a:t>
            </a:r>
            <a:r>
              <a:rPr lang="en-US" dirty="0"/>
              <a:t> between </a:t>
            </a:r>
            <a:r>
              <a:rPr lang="en-US" dirty="0" err="1"/>
              <a:t>capsularis</a:t>
            </a:r>
            <a:r>
              <a:rPr lang="en-US" dirty="0"/>
              <a:t> &amp; </a:t>
            </a:r>
            <a:r>
              <a:rPr lang="en-US" dirty="0" err="1"/>
              <a:t>parietalis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6" name="Picture 5" descr="EFD249D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19200"/>
            <a:ext cx="5535612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62600" y="381000"/>
            <a:ext cx="3352800" cy="6019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Until the beginning of the 8</a:t>
            </a:r>
            <a:r>
              <a:rPr lang="en-US" sz="2400" baseline="30000" dirty="0"/>
              <a:t>th</a:t>
            </a:r>
            <a:r>
              <a:rPr lang="en-US" sz="2400" dirty="0"/>
              <a:t> week, the entire chorionic sac is covered with </a:t>
            </a:r>
            <a:r>
              <a:rPr lang="en-US" sz="2400" dirty="0" err="1"/>
              <a:t>villi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After that, as the sac grows, only the part that is associated with </a:t>
            </a:r>
            <a:r>
              <a:rPr lang="en-US" sz="2400" dirty="0" err="1"/>
              <a:t>Decidua</a:t>
            </a:r>
            <a:r>
              <a:rPr lang="en-US" sz="2400" dirty="0"/>
              <a:t> </a:t>
            </a:r>
            <a:r>
              <a:rPr lang="en-US" sz="2400" dirty="0" err="1"/>
              <a:t>basalis</a:t>
            </a:r>
            <a:r>
              <a:rPr lang="en-US" sz="2400" dirty="0"/>
              <a:t> retain its </a:t>
            </a:r>
            <a:r>
              <a:rPr lang="en-US" sz="2400" dirty="0" err="1"/>
              <a:t>villi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 err="1"/>
              <a:t>Villi</a:t>
            </a:r>
            <a:r>
              <a:rPr lang="en-US" sz="2400" dirty="0"/>
              <a:t> of </a:t>
            </a:r>
            <a:r>
              <a:rPr lang="en-US" sz="2400" dirty="0" err="1"/>
              <a:t>Decidua</a:t>
            </a:r>
            <a:r>
              <a:rPr lang="en-US" sz="2400" dirty="0"/>
              <a:t> </a:t>
            </a:r>
            <a:r>
              <a:rPr lang="en-US" sz="2400" dirty="0" err="1"/>
              <a:t>capsularis</a:t>
            </a:r>
            <a:r>
              <a:rPr lang="en-US" sz="2400" dirty="0"/>
              <a:t> compressed by the developing sac.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Thus, </a:t>
            </a:r>
            <a:r>
              <a:rPr lang="en-US" sz="2400" u="sng" dirty="0"/>
              <a:t>two types</a:t>
            </a:r>
            <a:r>
              <a:rPr lang="en-US" sz="2400" dirty="0"/>
              <a:t> of </a:t>
            </a:r>
            <a:r>
              <a:rPr lang="en-US" sz="2400" dirty="0" err="1"/>
              <a:t>chorion</a:t>
            </a:r>
            <a:r>
              <a:rPr lang="en-US" sz="2400" dirty="0"/>
              <a:t> are formed:</a:t>
            </a:r>
          </a:p>
          <a:p>
            <a:pPr lvl="1">
              <a:lnSpc>
                <a:spcPct val="90000"/>
              </a:lnSpc>
            </a:pPr>
            <a:r>
              <a:rPr lang="en-US" b="1" dirty="0" err="1">
                <a:solidFill>
                  <a:schemeClr val="accent2"/>
                </a:solidFill>
              </a:rPr>
              <a:t>Chorion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frondosum</a:t>
            </a:r>
            <a:r>
              <a:rPr lang="en-US" dirty="0"/>
              <a:t> (villous </a:t>
            </a:r>
            <a:r>
              <a:rPr lang="en-US" dirty="0" err="1"/>
              <a:t>chorion</a:t>
            </a:r>
            <a:r>
              <a:rPr lang="en-US" dirty="0"/>
              <a:t>) </a:t>
            </a:r>
          </a:p>
          <a:p>
            <a:pPr lvl="1">
              <a:lnSpc>
                <a:spcPct val="90000"/>
              </a:lnSpc>
            </a:pPr>
            <a:r>
              <a:rPr lang="en-US" b="1" dirty="0" err="1">
                <a:solidFill>
                  <a:schemeClr val="accent2"/>
                </a:solidFill>
              </a:rPr>
              <a:t>Chorion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laeve</a:t>
            </a:r>
            <a:r>
              <a:rPr lang="en-US" dirty="0"/>
              <a:t> – bare (smooth) </a:t>
            </a:r>
            <a:r>
              <a:rPr lang="en-US" dirty="0" err="1"/>
              <a:t>chorion</a:t>
            </a:r>
            <a:endParaRPr lang="en-US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8" descr="25826E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5638800" cy="651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2400"/>
            <a:ext cx="8610600" cy="3810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The villous </a:t>
            </a:r>
            <a:r>
              <a:rPr lang="en-US" sz="2400" dirty="0" err="1"/>
              <a:t>chorion</a:t>
            </a:r>
            <a:r>
              <a:rPr lang="en-US" sz="2400" dirty="0"/>
              <a:t> ( increase in number, enlarge and branch ) will form the </a:t>
            </a:r>
            <a:r>
              <a:rPr lang="en-US" sz="2400" b="1" dirty="0">
                <a:solidFill>
                  <a:schemeClr val="accent2"/>
                </a:solidFill>
              </a:rPr>
              <a:t>fetal part</a:t>
            </a:r>
            <a:r>
              <a:rPr lang="en-US" sz="2400" dirty="0"/>
              <a:t> of the placenta.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The </a:t>
            </a:r>
            <a:r>
              <a:rPr lang="en-US" sz="2400" dirty="0" err="1"/>
              <a:t>decidua</a:t>
            </a:r>
            <a:r>
              <a:rPr lang="en-US" sz="2400" dirty="0"/>
              <a:t> </a:t>
            </a:r>
            <a:r>
              <a:rPr lang="en-US" sz="2400" dirty="0" err="1"/>
              <a:t>basalis</a:t>
            </a:r>
            <a:r>
              <a:rPr lang="en-US" sz="2400" dirty="0"/>
              <a:t> will form the </a:t>
            </a:r>
            <a:r>
              <a:rPr lang="en-US" sz="2400" b="1" dirty="0">
                <a:solidFill>
                  <a:schemeClr val="accent2"/>
                </a:solidFill>
              </a:rPr>
              <a:t>maternal part</a:t>
            </a:r>
            <a:r>
              <a:rPr lang="en-US" sz="2400" dirty="0"/>
              <a:t> of the placenta.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The placenta will grow rapidly n at the end of the 4</a:t>
            </a:r>
            <a:r>
              <a:rPr lang="en-US" sz="2400" baseline="30000" dirty="0"/>
              <a:t>th</a:t>
            </a:r>
            <a:r>
              <a:rPr lang="en-US" sz="2400" dirty="0"/>
              <a:t> </a:t>
            </a:r>
            <a:r>
              <a:rPr lang="en-US" sz="2400" dirty="0" err="1"/>
              <a:t>month,the</a:t>
            </a:r>
            <a:r>
              <a:rPr lang="en-US" sz="2400" dirty="0"/>
              <a:t> </a:t>
            </a:r>
            <a:r>
              <a:rPr lang="en-US" sz="2400" dirty="0" err="1"/>
              <a:t>decidua</a:t>
            </a:r>
            <a:r>
              <a:rPr lang="en-US" sz="2400" dirty="0"/>
              <a:t> </a:t>
            </a:r>
            <a:r>
              <a:rPr lang="en-US" sz="2400" dirty="0" err="1"/>
              <a:t>basalis</a:t>
            </a:r>
            <a:r>
              <a:rPr lang="en-US" sz="2400" dirty="0"/>
              <a:t> is almost entirely replaced by the fetal part of the placenta.</a:t>
            </a: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endParaRPr lang="en-US" dirty="0"/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en-US" dirty="0"/>
              <a:t>About 18 weeks old, it covers 15-30% of the </a:t>
            </a:r>
            <a:r>
              <a:rPr lang="en-US" dirty="0" err="1"/>
              <a:t>decidua</a:t>
            </a:r>
            <a:r>
              <a:rPr lang="en-US" dirty="0"/>
              <a:t> and weights about 1\ 6 of fetus</a:t>
            </a:r>
          </a:p>
          <a:p>
            <a:endParaRPr lang="en-US" sz="2400" b="1" dirty="0">
              <a:solidFill>
                <a:schemeClr val="accent2"/>
              </a:solidFill>
            </a:endParaRPr>
          </a:p>
          <a:p>
            <a:endParaRPr lang="en-US" sz="2400" dirty="0"/>
          </a:p>
        </p:txBody>
      </p:sp>
      <p:pic>
        <p:nvPicPr>
          <p:cNvPr id="6" name="Picture 9" descr="CBA9FF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 flipV="1">
            <a:off x="3962400" y="3484306"/>
            <a:ext cx="4648200" cy="3373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876800" y="228600"/>
            <a:ext cx="4267200" cy="64770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2800" b="1" dirty="0">
                <a:solidFill>
                  <a:schemeClr val="accent1"/>
                </a:solidFill>
              </a:rPr>
              <a:t>   FULL-TERM PLACENTA-:</a:t>
            </a:r>
          </a:p>
          <a:p>
            <a:r>
              <a:rPr lang="en-US" sz="2800" dirty="0"/>
              <a:t>Discoid, diameter 15-20 cm, 3cm thick at </a:t>
            </a:r>
            <a:r>
              <a:rPr lang="en-US" sz="2800" dirty="0" err="1"/>
              <a:t>centre.spongy</a:t>
            </a:r>
            <a:r>
              <a:rPr lang="en-US" sz="2800" dirty="0"/>
              <a:t>  &amp; wt 500 gm.</a:t>
            </a:r>
          </a:p>
          <a:p>
            <a:r>
              <a:rPr lang="en-US" sz="2800" dirty="0"/>
              <a:t>2 surfaces- Fetal &amp; Maternal.</a:t>
            </a:r>
          </a:p>
          <a:p>
            <a:pPr>
              <a:lnSpc>
                <a:spcPct val="80000"/>
              </a:lnSpc>
              <a:buNone/>
            </a:pPr>
            <a:r>
              <a:rPr lang="en-US" sz="2800" b="1" dirty="0"/>
              <a:t>1) Fetal surface</a:t>
            </a:r>
            <a:r>
              <a:rPr lang="en-US" sz="2800" dirty="0"/>
              <a:t>: (4/5</a:t>
            </a:r>
            <a:r>
              <a:rPr lang="en-US" sz="2800" baseline="30000" dirty="0"/>
              <a:t>th</a:t>
            </a:r>
            <a:r>
              <a:rPr lang="en-US" sz="2800" dirty="0"/>
              <a:t>)</a:t>
            </a:r>
          </a:p>
          <a:p>
            <a:pPr>
              <a:lnSpc>
                <a:spcPct val="80000"/>
              </a:lnSpc>
              <a:buNone/>
            </a:pPr>
            <a:r>
              <a:rPr lang="en-US" sz="2800" dirty="0"/>
              <a:t>  - Smooth and </a:t>
            </a:r>
            <a:r>
              <a:rPr lang="en-US" sz="2800" dirty="0" err="1"/>
              <a:t>shiny.covered</a:t>
            </a:r>
            <a:r>
              <a:rPr lang="en-US" sz="2800" dirty="0"/>
              <a:t> by </a:t>
            </a:r>
            <a:r>
              <a:rPr lang="en-US" sz="2800" b="1" dirty="0">
                <a:solidFill>
                  <a:schemeClr val="accent2"/>
                </a:solidFill>
              </a:rPr>
              <a:t>amnion</a:t>
            </a:r>
            <a:r>
              <a:rPr lang="en-US" sz="2800" dirty="0"/>
              <a:t>.</a:t>
            </a:r>
          </a:p>
          <a:p>
            <a:pPr>
              <a:lnSpc>
                <a:spcPct val="80000"/>
              </a:lnSpc>
              <a:buNone/>
            </a:pPr>
            <a:r>
              <a:rPr lang="en-US" sz="2800" dirty="0"/>
              <a:t> -  </a:t>
            </a:r>
            <a:r>
              <a:rPr lang="en-US" sz="2800" b="1" dirty="0">
                <a:solidFill>
                  <a:schemeClr val="accent2"/>
                </a:solidFill>
              </a:rPr>
              <a:t>Umbilical cord</a:t>
            </a:r>
            <a:r>
              <a:rPr lang="en-US" sz="2800" dirty="0"/>
              <a:t> is attached close to the center of the placenta.</a:t>
            </a:r>
          </a:p>
          <a:p>
            <a:pPr>
              <a:lnSpc>
                <a:spcPct val="80000"/>
              </a:lnSpc>
              <a:buNone/>
            </a:pPr>
            <a:r>
              <a:rPr lang="en-US" sz="2800" dirty="0"/>
              <a:t> -  </a:t>
            </a:r>
            <a:r>
              <a:rPr lang="en-US" sz="2800" b="1" dirty="0">
                <a:solidFill>
                  <a:schemeClr val="accent2"/>
                </a:solidFill>
              </a:rPr>
              <a:t>Umbilical vessels</a:t>
            </a:r>
            <a:r>
              <a:rPr lang="en-US" sz="2800" dirty="0"/>
              <a:t> radiate from the umbilical cord.</a:t>
            </a:r>
          </a:p>
          <a:p>
            <a:pPr>
              <a:lnSpc>
                <a:spcPct val="80000"/>
              </a:lnSpc>
              <a:buNone/>
            </a:pPr>
            <a:r>
              <a:rPr lang="en-US" sz="2800" dirty="0"/>
              <a:t> -  They branch on the fetal surface to form </a:t>
            </a:r>
            <a:r>
              <a:rPr lang="en-US" sz="2800" b="1" dirty="0">
                <a:solidFill>
                  <a:schemeClr val="accent2"/>
                </a:solidFill>
              </a:rPr>
              <a:t>chorionic vessels.</a:t>
            </a:r>
          </a:p>
          <a:p>
            <a:pPr>
              <a:lnSpc>
                <a:spcPct val="80000"/>
              </a:lnSpc>
              <a:buNone/>
            </a:pPr>
            <a:r>
              <a:rPr lang="en-US" sz="2800" dirty="0"/>
              <a:t> -  They enter the chorionic </a:t>
            </a:r>
            <a:r>
              <a:rPr lang="en-US" sz="2800" dirty="0" err="1"/>
              <a:t>villi</a:t>
            </a:r>
            <a:r>
              <a:rPr lang="en-US" sz="2800" dirty="0"/>
              <a:t> to form </a:t>
            </a:r>
            <a:r>
              <a:rPr lang="en-US" sz="2800" b="1" dirty="0" err="1">
                <a:solidFill>
                  <a:schemeClr val="accent2"/>
                </a:solidFill>
              </a:rPr>
              <a:t>arteriocapillary</a:t>
            </a:r>
            <a:r>
              <a:rPr lang="en-US" sz="2800" b="1" dirty="0">
                <a:solidFill>
                  <a:schemeClr val="accent2"/>
                </a:solidFill>
              </a:rPr>
              <a:t>-venous system.</a:t>
            </a:r>
            <a:endParaRPr lang="en-US" dirty="0"/>
          </a:p>
        </p:txBody>
      </p:sp>
      <p:pic>
        <p:nvPicPr>
          <p:cNvPr id="4" name="Picture 9" descr="A1629DC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4953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29200" y="228600"/>
            <a:ext cx="3886200" cy="6324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b="1" dirty="0">
                <a:solidFill>
                  <a:schemeClr val="accent2"/>
                </a:solidFill>
              </a:rPr>
              <a:t>2) </a:t>
            </a:r>
            <a:r>
              <a:rPr lang="en-US" sz="2400" b="1" dirty="0"/>
              <a:t>Maternal Surface-</a:t>
            </a:r>
            <a:r>
              <a:rPr lang="en-US" sz="2400" b="1" dirty="0">
                <a:sym typeface="Wingdings" pitchFamily="2" charset="2"/>
              </a:rPr>
              <a:t> (1/5</a:t>
            </a:r>
            <a:r>
              <a:rPr lang="en-US" sz="2400" b="1" baseline="30000" dirty="0">
                <a:sym typeface="Wingdings" pitchFamily="2" charset="2"/>
              </a:rPr>
              <a:t>th</a:t>
            </a:r>
            <a:r>
              <a:rPr lang="en-US" sz="2400" b="1" dirty="0">
                <a:sym typeface="Wingdings" pitchFamily="2" charset="2"/>
              </a:rPr>
              <a:t>)</a:t>
            </a:r>
          </a:p>
          <a:p>
            <a:pPr>
              <a:buNone/>
            </a:pPr>
            <a:r>
              <a:rPr lang="en-US" sz="2400" dirty="0">
                <a:sym typeface="Wingdings" pitchFamily="2" charset="2"/>
              </a:rPr>
              <a:t>Rough &amp;</a:t>
            </a:r>
            <a:r>
              <a:rPr lang="en-US" sz="2400" b="1" dirty="0">
                <a:sym typeface="Wingdings" pitchFamily="2" charset="2"/>
              </a:rPr>
              <a:t> </a:t>
            </a:r>
            <a:r>
              <a:rPr lang="en-US" sz="2400" dirty="0">
                <a:sym typeface="Wingdings" pitchFamily="2" charset="2"/>
              </a:rPr>
              <a:t>spongy, dull red,</a:t>
            </a:r>
            <a:endParaRPr lang="en-US" sz="2400" b="1" dirty="0"/>
          </a:p>
          <a:p>
            <a:pPr>
              <a:buNone/>
            </a:pPr>
            <a:r>
              <a:rPr lang="en-US" sz="2400" b="1" dirty="0">
                <a:solidFill>
                  <a:schemeClr val="accent2"/>
                </a:solidFill>
              </a:rPr>
              <a:t>Cotyledons</a:t>
            </a:r>
            <a:r>
              <a:rPr lang="en-US" sz="2400" dirty="0"/>
              <a:t> –15 to 20 slightly bulging villous areas limited by fissures which is occupied by </a:t>
            </a:r>
            <a:r>
              <a:rPr lang="en-US" sz="2400" dirty="0" err="1"/>
              <a:t>decidua</a:t>
            </a:r>
            <a:r>
              <a:rPr lang="en-US" sz="2400" dirty="0"/>
              <a:t> septum derived from basal plate.</a:t>
            </a:r>
          </a:p>
          <a:p>
            <a:pPr>
              <a:buNone/>
            </a:pPr>
            <a:r>
              <a:rPr lang="en-US" sz="2400" dirty="0"/>
              <a:t>-Surface is covered by thin </a:t>
            </a:r>
            <a:r>
              <a:rPr lang="en-US" sz="2400" dirty="0" err="1"/>
              <a:t>greyish</a:t>
            </a:r>
            <a:r>
              <a:rPr lang="en-US" sz="2400" dirty="0"/>
              <a:t> layer of </a:t>
            </a:r>
            <a:r>
              <a:rPr lang="en-US" sz="2400" dirty="0" err="1"/>
              <a:t>decidua</a:t>
            </a:r>
            <a:r>
              <a:rPr lang="en-US" sz="2400" dirty="0"/>
              <a:t> </a:t>
            </a:r>
            <a:r>
              <a:rPr lang="en-US" sz="2400" dirty="0" err="1"/>
              <a:t>basalis</a:t>
            </a:r>
            <a:r>
              <a:rPr lang="en-US" sz="2400" dirty="0"/>
              <a:t>.</a:t>
            </a:r>
          </a:p>
          <a:p>
            <a:pPr>
              <a:buNone/>
            </a:pPr>
            <a:r>
              <a:rPr lang="en-US" sz="2400" dirty="0"/>
              <a:t>-Small </a:t>
            </a:r>
            <a:r>
              <a:rPr lang="en-US" sz="2400" dirty="0" err="1"/>
              <a:t>greyish</a:t>
            </a:r>
            <a:r>
              <a:rPr lang="en-US" sz="2400" dirty="0"/>
              <a:t> spots due to deposition of calcium in degenerated areas.</a:t>
            </a:r>
          </a:p>
          <a:p>
            <a:pPr>
              <a:buNone/>
            </a:pPr>
            <a:r>
              <a:rPr lang="en-US" sz="2400" dirty="0"/>
              <a:t>-Only </a:t>
            </a:r>
            <a:r>
              <a:rPr lang="en-US" sz="2400" dirty="0" err="1"/>
              <a:t>decidua</a:t>
            </a:r>
            <a:r>
              <a:rPr lang="en-US" sz="2400" dirty="0"/>
              <a:t> </a:t>
            </a:r>
            <a:r>
              <a:rPr lang="en-US" sz="2400" dirty="0" err="1"/>
              <a:t>basalis</a:t>
            </a:r>
            <a:r>
              <a:rPr lang="en-US" sz="2400" dirty="0"/>
              <a:t> &amp; blood in </a:t>
            </a:r>
            <a:r>
              <a:rPr lang="en-US" sz="2400" dirty="0" err="1"/>
              <a:t>intervillous</a:t>
            </a:r>
            <a:r>
              <a:rPr lang="en-US" sz="2400" dirty="0"/>
              <a:t> spaces is of maternal origin.</a:t>
            </a:r>
          </a:p>
        </p:txBody>
      </p:sp>
      <p:pic>
        <p:nvPicPr>
          <p:cNvPr id="5" name="Picture 9" descr="8A905C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4879975" cy="41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Development of Umbilical Cord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>
            <a:normAutofit fontScale="32500" lnSpcReduction="20000"/>
          </a:bodyPr>
          <a:lstStyle/>
          <a:p>
            <a:r>
              <a:rPr lang="en-US" sz="8600" dirty="0"/>
              <a:t>Connecting Stalk or umbilical cord develops from Extra-embryonic Mesoderm</a:t>
            </a:r>
          </a:p>
          <a:p>
            <a:r>
              <a:rPr lang="en-US" sz="8600" dirty="0"/>
              <a:t>Connecting Link between embryo &amp; fetus</a:t>
            </a:r>
          </a:p>
          <a:p>
            <a:r>
              <a:rPr lang="en-US" sz="8600" dirty="0"/>
              <a:t>Contents- 1) </a:t>
            </a:r>
            <a:r>
              <a:rPr lang="en-US" sz="8600" dirty="0" err="1"/>
              <a:t>Vitello</a:t>
            </a:r>
            <a:r>
              <a:rPr lang="en-US" sz="8600" dirty="0"/>
              <a:t>-intestinal duct &amp; remnant               of yolk sac</a:t>
            </a:r>
          </a:p>
          <a:p>
            <a:pPr>
              <a:buNone/>
            </a:pPr>
            <a:r>
              <a:rPr lang="en-US" sz="8600" dirty="0"/>
              <a:t>                      2)</a:t>
            </a:r>
            <a:r>
              <a:rPr lang="en-US" sz="8600" dirty="0" err="1"/>
              <a:t>Extraembryonic</a:t>
            </a:r>
            <a:r>
              <a:rPr lang="en-US" sz="8600" dirty="0"/>
              <a:t> mesoderm– Gelatinous      sub K/ as Wharton’s Jelly</a:t>
            </a:r>
          </a:p>
          <a:p>
            <a:pPr>
              <a:buNone/>
            </a:pPr>
            <a:r>
              <a:rPr lang="en-US" sz="8600" dirty="0"/>
              <a:t>                      3) Blood Vessels</a:t>
            </a:r>
          </a:p>
          <a:p>
            <a:pPr>
              <a:buNone/>
            </a:pPr>
            <a:r>
              <a:rPr lang="en-US" sz="8600" dirty="0"/>
              <a:t>                      4)</a:t>
            </a:r>
            <a:r>
              <a:rPr lang="en-US" sz="8600" dirty="0" err="1"/>
              <a:t>Extraembryonic</a:t>
            </a:r>
            <a:r>
              <a:rPr lang="en-US" sz="8600" dirty="0"/>
              <a:t> </a:t>
            </a:r>
            <a:r>
              <a:rPr lang="en-US" sz="8600" dirty="0" err="1"/>
              <a:t>coelom</a:t>
            </a:r>
            <a:endParaRPr lang="en-US" sz="8600" dirty="0"/>
          </a:p>
          <a:p>
            <a:pPr>
              <a:buNone/>
            </a:pPr>
            <a:r>
              <a:rPr lang="en-US" sz="8600" dirty="0"/>
              <a:t>                       5) Covering epithelium</a:t>
            </a:r>
          </a:p>
          <a:p>
            <a:pPr>
              <a:buNone/>
            </a:pPr>
            <a:r>
              <a:rPr lang="en-US" sz="8600" dirty="0"/>
              <a:t>                       6) </a:t>
            </a:r>
            <a:r>
              <a:rPr lang="en-US" sz="8600" dirty="0" err="1"/>
              <a:t>Allantois</a:t>
            </a:r>
            <a:endParaRPr lang="en-US" sz="8600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             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1143000"/>
          </a:xfrm>
        </p:spPr>
        <p:txBody>
          <a:bodyPr/>
          <a:lstStyle/>
          <a:p>
            <a:r>
              <a:rPr lang="en-US" altLang="ko-KR" sz="4000" b="1" dirty="0">
                <a:solidFill>
                  <a:srgbClr val="FF0000"/>
                </a:solidFill>
              </a:rPr>
              <a:t>Umbilical Cord and related Structures</a:t>
            </a:r>
            <a:r>
              <a:rPr lang="en-US" altLang="ko-KR" sz="4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/>
          <a:p>
            <a:r>
              <a:rPr lang="en-US" altLang="ko-KR" sz="2800" b="1" dirty="0"/>
              <a:t>Development</a:t>
            </a:r>
            <a:endParaRPr lang="en-US" altLang="ko-KR" sz="2800" dirty="0"/>
          </a:p>
          <a:p>
            <a:endParaRPr lang="en-US" altLang="ko-KR" sz="2800" dirty="0"/>
          </a:p>
        </p:txBody>
      </p:sp>
      <p:pic>
        <p:nvPicPr>
          <p:cNvPr id="65546" name="Picture 10" descr="C:\Documents and Settings\GYN.BUSANPAIK\My Documents\My Pictures\2003-12 (12월)\Scan00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752600"/>
            <a:ext cx="3505200" cy="5105400"/>
          </a:xfrm>
          <a:prstGeom prst="rect">
            <a:avLst/>
          </a:prstGeom>
          <a:noFill/>
        </p:spPr>
      </p:pic>
      <p:pic>
        <p:nvPicPr>
          <p:cNvPr id="65547" name="Picture 11" descr="C:\Documents and Settings\GYN.BUSANPAIK\My Documents\My Pictures\2003-12 (12월)\Scan00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752600"/>
            <a:ext cx="329565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066800"/>
            <a:ext cx="8020081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PURPOSE –</a:t>
            </a:r>
          </a:p>
          <a:p>
            <a:endParaRPr lang="en-US" sz="3600" b="1" dirty="0"/>
          </a:p>
          <a:p>
            <a:r>
              <a:rPr lang="en-US" sz="3600" b="1" dirty="0"/>
              <a:t>Placenta forms the link between mother </a:t>
            </a:r>
          </a:p>
          <a:p>
            <a:r>
              <a:rPr lang="en-US" sz="3600" b="1" dirty="0"/>
              <a:t>and fetus.</a:t>
            </a:r>
          </a:p>
          <a:p>
            <a:r>
              <a:rPr lang="en-US" sz="3600" b="1" dirty="0"/>
              <a:t>It acts as digestive, respiratory and </a:t>
            </a:r>
          </a:p>
          <a:p>
            <a:r>
              <a:rPr lang="en-US" sz="3600" b="1" dirty="0"/>
              <a:t>excretory organ for the fetus. </a:t>
            </a:r>
          </a:p>
          <a:p>
            <a:endParaRPr lang="en-US" sz="3600" b="1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627482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8382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FULL-TERM UMBILICAL CORD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0" y="990600"/>
            <a:ext cx="33528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Usually it is attached near the center of the fetal surface of placenta.</a:t>
            </a:r>
          </a:p>
          <a:p>
            <a:r>
              <a:rPr lang="en-US" sz="2400" dirty="0"/>
              <a:t>Length: about 50 cm</a:t>
            </a:r>
          </a:p>
          <a:p>
            <a:r>
              <a:rPr lang="en-US" sz="2400" dirty="0"/>
              <a:t>Diameter: 1-2 cm</a:t>
            </a:r>
          </a:p>
          <a:p>
            <a:r>
              <a:rPr lang="en-US" sz="2400" dirty="0"/>
              <a:t>Contains two arteries and one vein, surrounded by </a:t>
            </a:r>
            <a:r>
              <a:rPr lang="en-US" sz="2400" dirty="0" err="1"/>
              <a:t>mucoid</a:t>
            </a:r>
            <a:r>
              <a:rPr lang="en-US" sz="2400" dirty="0"/>
              <a:t> connective tissue (Wharton jelly)</a:t>
            </a:r>
          </a:p>
          <a:p>
            <a:r>
              <a:rPr lang="en-US" sz="2400" dirty="0"/>
              <a:t>The vessels are longer than the cord and may have loops (false knots).</a:t>
            </a:r>
          </a:p>
          <a:p>
            <a:r>
              <a:rPr lang="en-US" sz="2400" dirty="0"/>
              <a:t>Spiral twists from left to </a:t>
            </a:r>
            <a:r>
              <a:rPr lang="en-US" sz="2400" dirty="0" err="1"/>
              <a:t>rt</a:t>
            </a:r>
            <a:r>
              <a:rPr lang="en-US" sz="2400" dirty="0"/>
              <a:t> turns of </a:t>
            </a:r>
            <a:r>
              <a:rPr lang="en-US" sz="2400" dirty="0" err="1"/>
              <a:t>U.veins</a:t>
            </a:r>
            <a:r>
              <a:rPr lang="en-US" sz="2400" dirty="0"/>
              <a:t> around </a:t>
            </a:r>
            <a:r>
              <a:rPr lang="en-US" sz="2400" dirty="0" err="1"/>
              <a:t>U.artery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  <p:pic>
        <p:nvPicPr>
          <p:cNvPr id="4" name="Picture 7" descr="FED5A9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371600"/>
            <a:ext cx="4968875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dr.savita 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792480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STRUCTURES  In Placenta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990600"/>
            <a:ext cx="9144000" cy="571500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1)Amniotic Membrane</a:t>
            </a:r>
            <a:r>
              <a:rPr lang="en-US" dirty="0">
                <a:solidFill>
                  <a:srgbClr val="0070C0"/>
                </a:solidFill>
              </a:rPr>
              <a:t>-</a:t>
            </a:r>
            <a:r>
              <a:rPr lang="en-US" dirty="0"/>
              <a:t>Single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layer of cubical </a:t>
            </a:r>
            <a:r>
              <a:rPr lang="en-US" dirty="0" err="1"/>
              <a:t>epithilium</a:t>
            </a:r>
            <a:r>
              <a:rPr lang="en-US" dirty="0"/>
              <a:t> loosely lining chorionic plate internally.</a:t>
            </a:r>
          </a:p>
          <a:p>
            <a:r>
              <a:rPr lang="en-US" dirty="0"/>
              <a:t>2 ) </a:t>
            </a:r>
            <a:r>
              <a:rPr lang="en-US" b="1" dirty="0">
                <a:solidFill>
                  <a:srgbClr val="0070C0"/>
                </a:solidFill>
              </a:rPr>
              <a:t>2 Plates- Chorionic &amp; Basal</a:t>
            </a:r>
            <a:r>
              <a:rPr lang="en-US" b="1" dirty="0"/>
              <a:t>.</a:t>
            </a:r>
          </a:p>
          <a:p>
            <a:pPr marL="514350" indent="-514350">
              <a:buNone/>
            </a:pPr>
            <a:r>
              <a:rPr lang="en-US" b="1" dirty="0"/>
              <a:t>Chorionic Plate</a:t>
            </a:r>
            <a:r>
              <a:rPr lang="en-US" dirty="0"/>
              <a:t>- Forms inner </a:t>
            </a:r>
            <a:r>
              <a:rPr lang="en-US" dirty="0" err="1"/>
              <a:t>boundry</a:t>
            </a:r>
            <a:r>
              <a:rPr lang="en-US" dirty="0"/>
              <a:t> of </a:t>
            </a:r>
            <a:r>
              <a:rPr lang="en-US" dirty="0" err="1"/>
              <a:t>choriodesidual</a:t>
            </a:r>
            <a:r>
              <a:rPr lang="en-US" dirty="0"/>
              <a:t> space.</a:t>
            </a:r>
          </a:p>
          <a:p>
            <a:pPr marL="514350" indent="-514350">
              <a:buNone/>
            </a:pPr>
            <a:r>
              <a:rPr lang="en-US" dirty="0"/>
              <a:t>-Stem </a:t>
            </a:r>
            <a:r>
              <a:rPr lang="en-US" dirty="0" err="1"/>
              <a:t>Villi</a:t>
            </a:r>
            <a:r>
              <a:rPr lang="en-US" dirty="0"/>
              <a:t> &amp; Umbilical cord arise from this plate.</a:t>
            </a:r>
          </a:p>
          <a:p>
            <a:pPr marL="514350" indent="-514350">
              <a:buNone/>
            </a:pPr>
            <a:r>
              <a:rPr lang="en-US" dirty="0"/>
              <a:t>-From outwards consists of-</a:t>
            </a:r>
          </a:p>
          <a:p>
            <a:pPr marL="514350" indent="-514350">
              <a:buAutoNum type="alphaLcParenR"/>
            </a:pPr>
            <a:r>
              <a:rPr lang="en-US" dirty="0"/>
              <a:t>Primitive </a:t>
            </a:r>
            <a:r>
              <a:rPr lang="en-US" dirty="0" err="1"/>
              <a:t>mesenchymal</a:t>
            </a:r>
            <a:r>
              <a:rPr lang="en-US" dirty="0"/>
              <a:t> tissue containing branches of umbilical vessel.</a:t>
            </a:r>
          </a:p>
          <a:p>
            <a:pPr marL="514350" indent="-514350">
              <a:buAutoNum type="alphaLcParenR"/>
            </a:pPr>
            <a:r>
              <a:rPr lang="en-US" dirty="0"/>
              <a:t>Layer of </a:t>
            </a:r>
            <a:r>
              <a:rPr lang="en-US" dirty="0" err="1"/>
              <a:t>Cytotrophoblasts</a:t>
            </a:r>
            <a:r>
              <a:rPr lang="en-US" dirty="0"/>
              <a:t>.</a:t>
            </a:r>
          </a:p>
          <a:p>
            <a:pPr marL="514350" indent="-514350">
              <a:buAutoNum type="alphaLcParenR"/>
            </a:pPr>
            <a:r>
              <a:rPr lang="en-US" dirty="0" err="1"/>
              <a:t>Syncitiotrophoblasts</a:t>
            </a:r>
            <a:r>
              <a:rPr lang="en-US" dirty="0"/>
              <a:t>.</a:t>
            </a:r>
          </a:p>
          <a:p>
            <a:pPr marL="514350" indent="-514350">
              <a:buNone/>
            </a:pPr>
            <a:endParaRPr lang="en-US" dirty="0"/>
          </a:p>
          <a:p>
            <a:pPr marL="514350" indent="-51435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28600"/>
            <a:ext cx="8458200" cy="274320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None/>
            </a:pPr>
            <a:r>
              <a:rPr lang="en-US" b="1" dirty="0">
                <a:solidFill>
                  <a:srgbClr val="0070C0"/>
                </a:solidFill>
              </a:rPr>
              <a:t>Basal Plate- </a:t>
            </a:r>
            <a:r>
              <a:rPr lang="en-US" dirty="0"/>
              <a:t>Spiral </a:t>
            </a:r>
            <a:r>
              <a:rPr lang="en-US" dirty="0" err="1"/>
              <a:t>artries</a:t>
            </a:r>
            <a:r>
              <a:rPr lang="en-US" dirty="0"/>
              <a:t> perforate it.</a:t>
            </a:r>
          </a:p>
          <a:p>
            <a:pPr marL="514350" indent="-514350">
              <a:buNone/>
            </a:pPr>
            <a:r>
              <a:rPr lang="en-US" dirty="0"/>
              <a:t>-</a:t>
            </a:r>
            <a:r>
              <a:rPr lang="en-US" dirty="0" err="1"/>
              <a:t>Decidual</a:t>
            </a:r>
            <a:r>
              <a:rPr lang="en-US" dirty="0"/>
              <a:t> septa arise from it.</a:t>
            </a:r>
          </a:p>
          <a:p>
            <a:pPr marL="514350" indent="-514350">
              <a:buNone/>
            </a:pPr>
            <a:r>
              <a:rPr lang="en-US" dirty="0"/>
              <a:t>-From outwards formed by</a:t>
            </a:r>
          </a:p>
          <a:p>
            <a:pPr marL="514350" indent="-514350">
              <a:buNone/>
            </a:pPr>
            <a:r>
              <a:rPr lang="en-US" dirty="0"/>
              <a:t>a) Part of compact n spongy layer of </a:t>
            </a:r>
            <a:r>
              <a:rPr lang="en-US" dirty="0" err="1"/>
              <a:t>desidua</a:t>
            </a:r>
            <a:r>
              <a:rPr lang="en-US" dirty="0"/>
              <a:t> </a:t>
            </a:r>
            <a:r>
              <a:rPr lang="en-US" dirty="0" err="1"/>
              <a:t>basalis</a:t>
            </a:r>
            <a:r>
              <a:rPr lang="en-US" dirty="0"/>
              <a:t>.</a:t>
            </a:r>
          </a:p>
          <a:p>
            <a:pPr marL="514350" indent="-514350">
              <a:buNone/>
            </a:pPr>
            <a:r>
              <a:rPr lang="en-US" dirty="0"/>
              <a:t>b) </a:t>
            </a:r>
            <a:r>
              <a:rPr lang="en-US" dirty="0" err="1"/>
              <a:t>Nitabuch’s</a:t>
            </a:r>
            <a:r>
              <a:rPr lang="en-US" dirty="0"/>
              <a:t> layer of </a:t>
            </a:r>
            <a:r>
              <a:rPr lang="en-US" dirty="0" err="1"/>
              <a:t>fibrinoid</a:t>
            </a:r>
            <a:r>
              <a:rPr lang="en-US" dirty="0"/>
              <a:t> degeneration of </a:t>
            </a:r>
            <a:r>
              <a:rPr lang="en-US" dirty="0" err="1"/>
              <a:t>syncitiotrophoblasts</a:t>
            </a:r>
            <a:r>
              <a:rPr lang="en-US" dirty="0"/>
              <a:t>.</a:t>
            </a:r>
          </a:p>
          <a:p>
            <a:pPr marL="514350" indent="-514350">
              <a:buNone/>
            </a:pPr>
            <a:r>
              <a:rPr lang="en-US" dirty="0"/>
              <a:t>c) </a:t>
            </a:r>
            <a:r>
              <a:rPr lang="en-US" dirty="0" err="1"/>
              <a:t>Cytotrophoblastic</a:t>
            </a:r>
            <a:r>
              <a:rPr lang="en-US" dirty="0"/>
              <a:t> Shell</a:t>
            </a:r>
          </a:p>
          <a:p>
            <a:pPr marL="514350" indent="-514350">
              <a:buNone/>
            </a:pPr>
            <a:r>
              <a:rPr lang="en-US" dirty="0"/>
              <a:t>d) </a:t>
            </a:r>
            <a:r>
              <a:rPr lang="en-US" dirty="0" err="1"/>
              <a:t>Syncitiotrophoblasts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6" name="Picture 2" descr="C:\Users\shrikant\Documents\Bluetooth Folder\IMG-20131002-000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0"/>
            <a:ext cx="9144000" cy="3886200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>
            <a:off x="1676400" y="4876800"/>
            <a:ext cx="9144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0" y="4495800"/>
            <a:ext cx="9906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"/>
            <a:ext cx="8915400" cy="65532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3000" b="1" dirty="0">
                <a:solidFill>
                  <a:srgbClr val="0070C0"/>
                </a:solidFill>
              </a:rPr>
              <a:t>3)</a:t>
            </a:r>
            <a:r>
              <a:rPr lang="en-US" sz="3000" b="1" dirty="0" err="1">
                <a:solidFill>
                  <a:srgbClr val="0070C0"/>
                </a:solidFill>
              </a:rPr>
              <a:t>Intervillous</a:t>
            </a:r>
            <a:r>
              <a:rPr lang="en-US" sz="3000" b="1" dirty="0">
                <a:solidFill>
                  <a:srgbClr val="0070C0"/>
                </a:solidFill>
              </a:rPr>
              <a:t> space- </a:t>
            </a:r>
            <a:r>
              <a:rPr lang="en-US" sz="3000" dirty="0"/>
              <a:t>bounded by Chorionic &amp; Basal plate.</a:t>
            </a:r>
          </a:p>
          <a:p>
            <a:pPr>
              <a:buNone/>
            </a:pPr>
            <a:r>
              <a:rPr lang="en-US" sz="3000" dirty="0"/>
              <a:t>-Lined internally all around by </a:t>
            </a:r>
            <a:r>
              <a:rPr lang="en-US" sz="3000" dirty="0" err="1"/>
              <a:t>syncitiotrophoblasts</a:t>
            </a:r>
            <a:r>
              <a:rPr lang="en-US" sz="3000" dirty="0"/>
              <a:t>.</a:t>
            </a:r>
          </a:p>
          <a:p>
            <a:pPr>
              <a:buNone/>
            </a:pPr>
            <a:r>
              <a:rPr lang="en-US" sz="3000" dirty="0"/>
              <a:t>-Filled with Maternal Blood</a:t>
            </a:r>
          </a:p>
          <a:p>
            <a:pPr>
              <a:buNone/>
            </a:pPr>
            <a:r>
              <a:rPr lang="en-US" sz="3000" dirty="0"/>
              <a:t>-Numerous branches form stem </a:t>
            </a:r>
            <a:r>
              <a:rPr lang="en-US" sz="3000" dirty="0" err="1"/>
              <a:t>villi</a:t>
            </a:r>
            <a:r>
              <a:rPr lang="en-US" sz="3000" dirty="0"/>
              <a:t> project into it.</a:t>
            </a:r>
          </a:p>
          <a:p>
            <a:pPr>
              <a:buNone/>
            </a:pPr>
            <a:endParaRPr lang="en-US" sz="30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3000" b="1" dirty="0">
                <a:solidFill>
                  <a:srgbClr val="0070C0"/>
                </a:solidFill>
              </a:rPr>
              <a:t>4)Stem </a:t>
            </a:r>
            <a:r>
              <a:rPr lang="en-US" sz="3000" b="1" dirty="0" err="1">
                <a:solidFill>
                  <a:srgbClr val="0070C0"/>
                </a:solidFill>
              </a:rPr>
              <a:t>villi</a:t>
            </a:r>
            <a:r>
              <a:rPr lang="en-US" sz="3000" b="1" dirty="0">
                <a:solidFill>
                  <a:srgbClr val="0070C0"/>
                </a:solidFill>
              </a:rPr>
              <a:t> &amp; their branches-(</a:t>
            </a:r>
            <a:r>
              <a:rPr lang="en-US" sz="3000" b="1" dirty="0" err="1">
                <a:solidFill>
                  <a:srgbClr val="0070C0"/>
                </a:solidFill>
              </a:rPr>
              <a:t>primary,secondary,tertiary</a:t>
            </a:r>
            <a:r>
              <a:rPr lang="en-US" sz="3000" b="1" dirty="0">
                <a:solidFill>
                  <a:srgbClr val="0070C0"/>
                </a:solidFill>
              </a:rPr>
              <a:t>)</a:t>
            </a:r>
          </a:p>
          <a:p>
            <a:pPr>
              <a:buNone/>
            </a:pPr>
            <a:r>
              <a:rPr lang="en-US" sz="3000" b="1" dirty="0"/>
              <a:t>-Stem</a:t>
            </a:r>
            <a:r>
              <a:rPr lang="en-US" sz="3000" dirty="0"/>
              <a:t> </a:t>
            </a:r>
            <a:r>
              <a:rPr lang="en-US" sz="3000" dirty="0" err="1"/>
              <a:t>villi</a:t>
            </a:r>
            <a:r>
              <a:rPr lang="en-US" sz="3000" dirty="0"/>
              <a:t> supplies </a:t>
            </a:r>
            <a:r>
              <a:rPr lang="en-US" sz="3000" b="1" dirty="0"/>
              <a:t>Cotyledon(15-20)</a:t>
            </a:r>
            <a:r>
              <a:rPr lang="en-US" sz="3000" dirty="0"/>
              <a:t>-functional unit of placenta.</a:t>
            </a:r>
          </a:p>
          <a:p>
            <a:pPr>
              <a:buNone/>
            </a:pPr>
            <a:r>
              <a:rPr lang="en-US" sz="3000" dirty="0"/>
              <a:t>-</a:t>
            </a:r>
            <a:r>
              <a:rPr lang="en-US" sz="3000" b="1" dirty="0"/>
              <a:t>Tertiary</a:t>
            </a:r>
            <a:r>
              <a:rPr lang="en-US" sz="3000" dirty="0"/>
              <a:t> </a:t>
            </a:r>
            <a:r>
              <a:rPr lang="en-US" sz="3000" dirty="0" err="1"/>
              <a:t>villi</a:t>
            </a:r>
            <a:r>
              <a:rPr lang="en-US" sz="3000" dirty="0"/>
              <a:t> supplies </a:t>
            </a:r>
            <a:r>
              <a:rPr lang="en-US" sz="3000" b="1" dirty="0"/>
              <a:t>Lobule</a:t>
            </a:r>
            <a:r>
              <a:rPr lang="en-US" sz="3000" dirty="0"/>
              <a:t>-functional subunit of placenta.</a:t>
            </a:r>
          </a:p>
          <a:p>
            <a:pPr>
              <a:buNone/>
            </a:pPr>
            <a:r>
              <a:rPr lang="en-US" sz="3000" dirty="0"/>
              <a:t>-Each cotyledon contain 3-4 major stem </a:t>
            </a:r>
            <a:r>
              <a:rPr lang="en-US" sz="3000" dirty="0" err="1"/>
              <a:t>villi</a:t>
            </a:r>
            <a:endParaRPr lang="en-US" sz="3000" dirty="0"/>
          </a:p>
          <a:p>
            <a:pPr>
              <a:buNone/>
            </a:pPr>
            <a:r>
              <a:rPr lang="en-US" sz="3000" dirty="0"/>
              <a:t>-Total </a:t>
            </a:r>
            <a:r>
              <a:rPr lang="en-US" sz="3000" dirty="0" err="1"/>
              <a:t>villi</a:t>
            </a:r>
            <a:r>
              <a:rPr lang="en-US" sz="3000" dirty="0"/>
              <a:t> surface-10-14 sq km, capillary system in </a:t>
            </a:r>
            <a:r>
              <a:rPr lang="en-US" sz="3000" dirty="0" err="1"/>
              <a:t>villi</a:t>
            </a:r>
            <a:r>
              <a:rPr lang="en-US" sz="3000" dirty="0"/>
              <a:t> 50km long.</a:t>
            </a:r>
          </a:p>
          <a:p>
            <a:pPr>
              <a:buNone/>
            </a:pPr>
            <a:r>
              <a:rPr lang="en-US" sz="3000" dirty="0"/>
              <a:t>-Function-1) Anchoring Placenta to </a:t>
            </a:r>
            <a:r>
              <a:rPr lang="en-US" sz="3000" dirty="0" err="1"/>
              <a:t>desidua</a:t>
            </a:r>
            <a:endParaRPr lang="en-US" sz="3000" dirty="0"/>
          </a:p>
          <a:p>
            <a:pPr>
              <a:buNone/>
            </a:pPr>
            <a:r>
              <a:rPr lang="en-US" dirty="0"/>
              <a:t>                2) Nutritive function.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/>
              <a:t>Tertiary </a:t>
            </a:r>
            <a:r>
              <a:rPr lang="en-US" b="1" dirty="0" err="1"/>
              <a:t>Villi</a:t>
            </a:r>
            <a:r>
              <a:rPr lang="en-US" b="1" dirty="0"/>
              <a:t>-:</a:t>
            </a:r>
            <a:r>
              <a:rPr lang="en-US" dirty="0"/>
              <a:t> Composed Outside in of-</a:t>
            </a:r>
          </a:p>
          <a:p>
            <a:pPr>
              <a:buNone/>
            </a:pPr>
            <a:r>
              <a:rPr lang="en-US" dirty="0"/>
              <a:t>-outer </a:t>
            </a:r>
            <a:r>
              <a:rPr lang="en-US" dirty="0" err="1"/>
              <a:t>syncitiotrophoblasts</a:t>
            </a:r>
            <a:r>
              <a:rPr lang="en-US" dirty="0"/>
              <a:t>, </a:t>
            </a:r>
            <a:r>
              <a:rPr lang="en-US" dirty="0" err="1"/>
              <a:t>Cytotrophoblasts</a:t>
            </a:r>
            <a:r>
              <a:rPr lang="en-US" dirty="0"/>
              <a:t>, basement Membrane,</a:t>
            </a:r>
          </a:p>
          <a:p>
            <a:pPr>
              <a:buNone/>
            </a:pPr>
            <a:r>
              <a:rPr lang="en-US" dirty="0"/>
              <a:t>Central </a:t>
            </a:r>
            <a:r>
              <a:rPr lang="en-US" dirty="0" err="1"/>
              <a:t>stroma</a:t>
            </a:r>
            <a:r>
              <a:rPr lang="en-US" dirty="0"/>
              <a:t>-fetal </a:t>
            </a:r>
            <a:r>
              <a:rPr lang="en-US" dirty="0" err="1"/>
              <a:t>capillaries,mesenchymal</a:t>
            </a:r>
            <a:r>
              <a:rPr lang="en-US" dirty="0"/>
              <a:t> </a:t>
            </a:r>
            <a:r>
              <a:rPr lang="en-US" dirty="0" err="1"/>
              <a:t>cells,connective</a:t>
            </a:r>
            <a:r>
              <a:rPr lang="en-US" dirty="0"/>
              <a:t> tissue &amp; </a:t>
            </a:r>
            <a:r>
              <a:rPr lang="en-US" dirty="0" err="1"/>
              <a:t>Hofbauer</a:t>
            </a:r>
            <a:r>
              <a:rPr lang="en-US" dirty="0"/>
              <a:t> </a:t>
            </a:r>
            <a:r>
              <a:rPr lang="en-US" dirty="0" err="1"/>
              <a:t>phagocytic</a:t>
            </a:r>
            <a:r>
              <a:rPr lang="en-US" dirty="0"/>
              <a:t> cells.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81000" y="4800600"/>
            <a:ext cx="2667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             </a:t>
            </a:r>
            <a:r>
              <a:rPr lang="en-US" b="1" dirty="0">
                <a:solidFill>
                  <a:srgbClr val="FF0000"/>
                </a:solidFill>
              </a:rPr>
              <a:t>Types of </a:t>
            </a:r>
            <a:r>
              <a:rPr lang="en-US" b="1" dirty="0" err="1">
                <a:solidFill>
                  <a:srgbClr val="FF0000"/>
                </a:solidFill>
              </a:rPr>
              <a:t>Villi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Content Placeholder 3" descr="IMG-20131002-0006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714506" cy="4572000"/>
          </a:xfrm>
        </p:spPr>
      </p:pic>
      <p:pic>
        <p:nvPicPr>
          <p:cNvPr id="8" name="Picture 2" descr="C:\Users\shrikant\Documents\Bluetooth Folder\IMG-20131002-000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4534" y="2209800"/>
            <a:ext cx="5619466" cy="46482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2971800" cy="1143000"/>
          </a:xfrm>
        </p:spPr>
        <p:txBody>
          <a:bodyPr/>
          <a:lstStyle/>
          <a:p>
            <a:r>
              <a:rPr lang="en-US" dirty="0"/>
              <a:t>Tertiary </a:t>
            </a:r>
            <a:r>
              <a:rPr lang="en-US" dirty="0" err="1"/>
              <a:t>villi</a:t>
            </a:r>
            <a:endParaRPr lang="en-US" dirty="0"/>
          </a:p>
        </p:txBody>
      </p:sp>
      <p:pic>
        <p:nvPicPr>
          <p:cNvPr id="8" name="Picture 3" descr="C:\Users\shrikant\Documents\Bluetooth Folder\IMG-20131002-0007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399" y="0"/>
            <a:ext cx="550126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609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Placental Barrier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4800" y="533400"/>
            <a:ext cx="8610600" cy="4343400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en-US" sz="2200" dirty="0"/>
              <a:t>Composite structure that consists of </a:t>
            </a:r>
            <a:r>
              <a:rPr lang="en-US" sz="2200" dirty="0" err="1"/>
              <a:t>extrafetal</a:t>
            </a:r>
            <a:r>
              <a:rPr lang="en-US" sz="2200" dirty="0"/>
              <a:t> tissues separating the fetal blood from the maternal blood.</a:t>
            </a:r>
          </a:p>
          <a:p>
            <a:pPr>
              <a:lnSpc>
                <a:spcPct val="80000"/>
              </a:lnSpc>
            </a:pPr>
            <a:r>
              <a:rPr lang="en-US" sz="2200" b="1" dirty="0"/>
              <a:t>0.025mm</a:t>
            </a:r>
            <a:r>
              <a:rPr lang="en-US" sz="2200" dirty="0"/>
              <a:t> thick.</a:t>
            </a:r>
          </a:p>
          <a:p>
            <a:pPr>
              <a:lnSpc>
                <a:spcPct val="80000"/>
              </a:lnSpc>
            </a:pPr>
            <a:r>
              <a:rPr lang="en-US" sz="2200" b="1" i="1" u="sng" dirty="0"/>
              <a:t>5 layers:</a:t>
            </a:r>
          </a:p>
          <a:p>
            <a:pPr lvl="1">
              <a:lnSpc>
                <a:spcPct val="80000"/>
              </a:lnSpc>
            </a:pPr>
            <a:r>
              <a:rPr lang="en-US" sz="2200" b="1" i="1" dirty="0" err="1"/>
              <a:t>Syncytiotrophoblast</a:t>
            </a:r>
            <a:endParaRPr lang="en-US" sz="2200" b="1" i="1" dirty="0"/>
          </a:p>
          <a:p>
            <a:pPr lvl="1">
              <a:lnSpc>
                <a:spcPct val="80000"/>
              </a:lnSpc>
            </a:pPr>
            <a:r>
              <a:rPr lang="en-US" sz="2200" b="1" i="1" dirty="0" err="1"/>
              <a:t>Cytotrophoblast</a:t>
            </a:r>
            <a:endParaRPr lang="en-US" sz="2200" b="1" i="1" dirty="0"/>
          </a:p>
          <a:p>
            <a:pPr lvl="1">
              <a:lnSpc>
                <a:spcPct val="80000"/>
              </a:lnSpc>
            </a:pPr>
            <a:r>
              <a:rPr lang="en-US" sz="2200" b="1" i="1" dirty="0"/>
              <a:t>Basement Membrane</a:t>
            </a:r>
          </a:p>
          <a:p>
            <a:pPr lvl="1">
              <a:lnSpc>
                <a:spcPct val="80000"/>
              </a:lnSpc>
            </a:pPr>
            <a:r>
              <a:rPr lang="en-US" sz="2200" b="1" i="1" dirty="0"/>
              <a:t>Connective tissue of </a:t>
            </a:r>
            <a:r>
              <a:rPr lang="en-US" sz="2200" b="1" i="1" dirty="0" err="1"/>
              <a:t>villus</a:t>
            </a:r>
            <a:endParaRPr lang="en-US" sz="2200" b="1" i="1" dirty="0"/>
          </a:p>
          <a:p>
            <a:pPr lvl="1">
              <a:lnSpc>
                <a:spcPct val="80000"/>
              </a:lnSpc>
            </a:pPr>
            <a:r>
              <a:rPr lang="en-US" sz="2200" b="1" i="1" dirty="0"/>
              <a:t>Endothelium of fetal capillaries with its basement membrane.</a:t>
            </a:r>
          </a:p>
          <a:p>
            <a:pPr>
              <a:lnSpc>
                <a:spcPct val="80000"/>
              </a:lnSpc>
            </a:pPr>
            <a:r>
              <a:rPr lang="en-US" sz="2200" dirty="0"/>
              <a:t>After the 20</a:t>
            </a:r>
            <a:r>
              <a:rPr lang="en-US" sz="2200" baseline="30000" dirty="0"/>
              <a:t>th</a:t>
            </a:r>
            <a:r>
              <a:rPr lang="en-US" sz="2200" dirty="0"/>
              <a:t> week, the </a:t>
            </a:r>
            <a:r>
              <a:rPr lang="en-US" sz="2200" dirty="0" err="1"/>
              <a:t>cytotrophoblastic</a:t>
            </a:r>
            <a:r>
              <a:rPr lang="en-US" sz="2200" dirty="0"/>
              <a:t> cells disappear and the placental membrane consists only of </a:t>
            </a:r>
            <a:r>
              <a:rPr lang="en-US" sz="2200" i="1" u="sng" dirty="0"/>
              <a:t>4 layers</a:t>
            </a:r>
            <a:r>
              <a:rPr lang="en-US" sz="2200" dirty="0"/>
              <a:t>.</a:t>
            </a:r>
          </a:p>
          <a:p>
            <a:pPr>
              <a:lnSpc>
                <a:spcPct val="80000"/>
              </a:lnSpc>
            </a:pPr>
            <a:r>
              <a:rPr lang="en-US" sz="2200" b="1" dirty="0" err="1"/>
              <a:t>Vasculo</a:t>
            </a:r>
            <a:r>
              <a:rPr lang="en-US" sz="2200" b="1" dirty="0"/>
              <a:t> </a:t>
            </a:r>
            <a:r>
              <a:rPr lang="en-US" sz="2200" b="1" dirty="0" err="1"/>
              <a:t>Syncitial</a:t>
            </a:r>
            <a:r>
              <a:rPr lang="en-US" sz="2200" b="1" dirty="0"/>
              <a:t> Membrane or Alpha Zone- </a:t>
            </a:r>
            <a:r>
              <a:rPr lang="en-US" sz="2200" dirty="0"/>
              <a:t>thin 0.002mm- gas exchange</a:t>
            </a:r>
            <a:endParaRPr lang="en-US" sz="2200" b="1" dirty="0"/>
          </a:p>
          <a:p>
            <a:pPr>
              <a:lnSpc>
                <a:spcPct val="80000"/>
              </a:lnSpc>
            </a:pPr>
            <a:r>
              <a:rPr lang="en-US" sz="2200" b="1" dirty="0"/>
              <a:t>Beta Zone-</a:t>
            </a:r>
            <a:r>
              <a:rPr lang="en-US" sz="2200" dirty="0"/>
              <a:t> thick- hormone synthesis</a:t>
            </a:r>
            <a:endParaRPr lang="en-US" sz="2200" b="1" dirty="0"/>
          </a:p>
          <a:p>
            <a:pPr>
              <a:lnSpc>
                <a:spcPct val="80000"/>
              </a:lnSpc>
            </a:pPr>
            <a:r>
              <a:rPr lang="en-US" sz="2400" dirty="0"/>
              <a:t>Increase in thickness of villous membrane seen in IUGR &amp; Smokers.</a:t>
            </a:r>
          </a:p>
          <a:p>
            <a:endParaRPr lang="en-US" dirty="0"/>
          </a:p>
        </p:txBody>
      </p:sp>
      <p:pic>
        <p:nvPicPr>
          <p:cNvPr id="8" name="Picture 3" descr="C:\Users\shrikant\Documents\Bluetooth Folder\IMG-20131002-000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696271"/>
            <a:ext cx="7543800" cy="2140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Placental Circulation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304800" y="1066800"/>
            <a:ext cx="8839200" cy="6858000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US" sz="2400" dirty="0" err="1">
                <a:solidFill>
                  <a:srgbClr val="FF0000"/>
                </a:solidFill>
              </a:rPr>
              <a:t>Utero</a:t>
            </a:r>
            <a:r>
              <a:rPr lang="en-US" sz="2400" dirty="0">
                <a:solidFill>
                  <a:srgbClr val="FF0000"/>
                </a:solidFill>
              </a:rPr>
              <a:t>-Placental Circulation-</a:t>
            </a:r>
            <a:r>
              <a:rPr lang="en-US" sz="2400" b="1" dirty="0"/>
              <a:t>:</a:t>
            </a:r>
          </a:p>
          <a:p>
            <a:pPr marL="514350" indent="-514350">
              <a:buNone/>
            </a:pPr>
            <a:r>
              <a:rPr lang="en-US" sz="2400" dirty="0"/>
              <a:t>-100-200 spiral </a:t>
            </a:r>
            <a:r>
              <a:rPr lang="en-US" sz="2400" dirty="0" err="1"/>
              <a:t>atreries</a:t>
            </a:r>
            <a:r>
              <a:rPr lang="en-US" sz="2400" dirty="0"/>
              <a:t> open in </a:t>
            </a:r>
            <a:r>
              <a:rPr lang="en-US" sz="2400" dirty="0" err="1"/>
              <a:t>intervillous</a:t>
            </a:r>
            <a:r>
              <a:rPr lang="en-US" sz="2400" dirty="0"/>
              <a:t> space.</a:t>
            </a:r>
          </a:p>
          <a:p>
            <a:pPr marL="514350" indent="-514350">
              <a:buNone/>
            </a:pPr>
            <a:r>
              <a:rPr lang="en-US" sz="2400" dirty="0"/>
              <a:t>-Volume of blood in mature placenta- 500ml</a:t>
            </a:r>
          </a:p>
          <a:p>
            <a:pPr marL="514350" indent="-514350">
              <a:buNone/>
            </a:pPr>
            <a:r>
              <a:rPr lang="en-US" sz="2400" dirty="0"/>
              <a:t>-Volume of blood in </a:t>
            </a:r>
            <a:r>
              <a:rPr lang="en-US" sz="2400" dirty="0" err="1"/>
              <a:t>intervillous</a:t>
            </a:r>
            <a:r>
              <a:rPr lang="en-US" sz="2400" dirty="0"/>
              <a:t> spaces- 150 ml</a:t>
            </a:r>
          </a:p>
          <a:p>
            <a:pPr marL="514350" indent="-514350">
              <a:buNone/>
            </a:pPr>
            <a:r>
              <a:rPr lang="en-US" sz="2400" dirty="0"/>
              <a:t>-Blood flow in </a:t>
            </a:r>
            <a:r>
              <a:rPr lang="en-US" sz="2400" dirty="0" err="1"/>
              <a:t>intervillous</a:t>
            </a:r>
            <a:r>
              <a:rPr lang="en-US" sz="2400" dirty="0"/>
              <a:t> spaces-500-600ml/min</a:t>
            </a:r>
          </a:p>
          <a:p>
            <a:pPr marL="514350" indent="-514350">
              <a:buNone/>
            </a:pPr>
            <a:r>
              <a:rPr lang="en-US" sz="2400" dirty="0"/>
              <a:t>-Pressure in </a:t>
            </a:r>
            <a:r>
              <a:rPr lang="en-US" sz="2400" dirty="0" err="1"/>
              <a:t>intervillous</a:t>
            </a:r>
            <a:r>
              <a:rPr lang="en-US" sz="2400" dirty="0"/>
              <a:t> spaces- </a:t>
            </a:r>
            <a:r>
              <a:rPr lang="en-US" sz="2400" dirty="0" err="1"/>
              <a:t>ut</a:t>
            </a:r>
            <a:r>
              <a:rPr lang="en-US" sz="2400" dirty="0"/>
              <a:t> contraction- 30-50mmHg</a:t>
            </a:r>
          </a:p>
          <a:p>
            <a:pPr marL="514350" indent="-514350">
              <a:buNone/>
            </a:pPr>
            <a:r>
              <a:rPr lang="en-US" sz="2400" dirty="0"/>
              <a:t>                                                 - </a:t>
            </a:r>
            <a:r>
              <a:rPr lang="en-US" sz="2400" dirty="0" err="1"/>
              <a:t>ut</a:t>
            </a:r>
            <a:r>
              <a:rPr lang="en-US" sz="2400" dirty="0"/>
              <a:t> relaxation-    10-15mmHg</a:t>
            </a:r>
          </a:p>
          <a:p>
            <a:pPr marL="514350" indent="-514350">
              <a:buNone/>
            </a:pPr>
            <a:r>
              <a:rPr lang="en-US" sz="2400" dirty="0"/>
              <a:t>-Pressure in supplying Uterine artery- 70-80 mmHg</a:t>
            </a:r>
          </a:p>
          <a:p>
            <a:pPr marL="514350" indent="-514350">
              <a:buNone/>
            </a:pPr>
            <a:r>
              <a:rPr lang="en-US" sz="2400" dirty="0"/>
              <a:t>-Pressure in draining Uterine Vein-  8mmHg</a:t>
            </a:r>
          </a:p>
          <a:p>
            <a:pPr marL="514350" indent="-514350">
              <a:buNone/>
            </a:pPr>
            <a:r>
              <a:rPr lang="en-US" sz="2400" dirty="0"/>
              <a:t>-Blood in </a:t>
            </a:r>
            <a:r>
              <a:rPr lang="en-US" sz="2400" dirty="0" err="1"/>
              <a:t>intervillous</a:t>
            </a:r>
            <a:r>
              <a:rPr lang="en-US" sz="2400" dirty="0"/>
              <a:t> space replaced every 3-4 </a:t>
            </a:r>
            <a:r>
              <a:rPr lang="en-US" sz="2400" dirty="0" err="1"/>
              <a:t>mins</a:t>
            </a:r>
            <a:r>
              <a:rPr lang="en-US" sz="2400" dirty="0"/>
              <a:t>.</a:t>
            </a:r>
          </a:p>
          <a:p>
            <a:pPr marL="514350" indent="-514350">
              <a:buNone/>
            </a:pPr>
            <a:r>
              <a:rPr lang="en-US" sz="2400" dirty="0"/>
              <a:t>-</a:t>
            </a:r>
            <a:r>
              <a:rPr lang="en-US" sz="2400" b="1" dirty="0">
                <a:solidFill>
                  <a:srgbClr val="FF0000"/>
                </a:solidFill>
              </a:rPr>
              <a:t>Endovascular </a:t>
            </a:r>
            <a:r>
              <a:rPr lang="en-US" sz="2400" b="1" dirty="0" err="1">
                <a:solidFill>
                  <a:srgbClr val="FF0000"/>
                </a:solidFill>
              </a:rPr>
              <a:t>extravillous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trophoblasts</a:t>
            </a:r>
            <a:r>
              <a:rPr lang="en-US" sz="2400" b="1" dirty="0">
                <a:solidFill>
                  <a:srgbClr val="FF0000"/>
                </a:solidFill>
              </a:rPr>
              <a:t> invade spiral </a:t>
            </a:r>
            <a:r>
              <a:rPr lang="en-US" sz="2400" b="1" dirty="0" err="1">
                <a:solidFill>
                  <a:srgbClr val="FF0000"/>
                </a:solidFill>
              </a:rPr>
              <a:t>artries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upto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myometrium</a:t>
            </a:r>
            <a:r>
              <a:rPr lang="en-US" sz="2400" b="1" dirty="0">
                <a:solidFill>
                  <a:srgbClr val="FF0000"/>
                </a:solidFill>
              </a:rPr>
              <a:t> causing their </a:t>
            </a:r>
            <a:r>
              <a:rPr lang="en-US" sz="2400" b="1" dirty="0" err="1">
                <a:solidFill>
                  <a:srgbClr val="FF0000"/>
                </a:solidFill>
              </a:rPr>
              <a:t>dialatation</a:t>
            </a:r>
            <a:r>
              <a:rPr lang="en-US" sz="2400" b="1" dirty="0">
                <a:solidFill>
                  <a:srgbClr val="FF0000"/>
                </a:solidFill>
              </a:rPr>
              <a:t> &amp; failure of this invasion leads to PIH, IUGR etc</a:t>
            </a:r>
            <a:r>
              <a:rPr lang="en-US" sz="2400" dirty="0"/>
              <a:t>.</a:t>
            </a:r>
          </a:p>
          <a:p>
            <a:pPr marL="514350" indent="-514350"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8382000" cy="61722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/>
              <a:t>2 ) </a:t>
            </a:r>
            <a:r>
              <a:rPr lang="en-US" b="1" dirty="0" err="1">
                <a:solidFill>
                  <a:srgbClr val="FF0000"/>
                </a:solidFill>
              </a:rPr>
              <a:t>Feto</a:t>
            </a:r>
            <a:r>
              <a:rPr lang="en-US" b="1" dirty="0">
                <a:solidFill>
                  <a:srgbClr val="FF0000"/>
                </a:solidFill>
              </a:rPr>
              <a:t>- Placental Circulation-:</a:t>
            </a:r>
          </a:p>
          <a:p>
            <a:pPr>
              <a:buNone/>
            </a:pPr>
            <a:r>
              <a:rPr lang="en-US" dirty="0"/>
              <a:t>-2 Umbilical </a:t>
            </a:r>
            <a:r>
              <a:rPr lang="en-US" dirty="0" err="1"/>
              <a:t>artries</a:t>
            </a:r>
            <a:r>
              <a:rPr lang="en-US" dirty="0"/>
              <a:t> carry impure blood from fetus from each half of placenta &amp; one </a:t>
            </a:r>
            <a:r>
              <a:rPr lang="en-US" dirty="0" err="1"/>
              <a:t>U.vein</a:t>
            </a:r>
            <a:r>
              <a:rPr lang="en-US" dirty="0"/>
              <a:t> carries pure blood.</a:t>
            </a:r>
          </a:p>
          <a:p>
            <a:pPr>
              <a:buNone/>
            </a:pPr>
            <a:r>
              <a:rPr lang="en-US" dirty="0"/>
              <a:t>-Fetal blood flow through Placenta- 400 ml/min.</a:t>
            </a:r>
          </a:p>
          <a:p>
            <a:pPr>
              <a:buNone/>
            </a:pPr>
            <a:r>
              <a:rPr lang="en-US" dirty="0"/>
              <a:t>-Pressure in Umbilical artery- 60mmHg</a:t>
            </a:r>
          </a:p>
          <a:p>
            <a:pPr>
              <a:buNone/>
            </a:pPr>
            <a:r>
              <a:rPr lang="en-US" dirty="0"/>
              <a:t>-Pressure in Umbilical Vein-  10mmHg</a:t>
            </a:r>
          </a:p>
          <a:p>
            <a:pPr>
              <a:buNone/>
            </a:pPr>
            <a:r>
              <a:rPr lang="en-US" dirty="0"/>
              <a:t>-Fetal capillary pressure in </a:t>
            </a:r>
            <a:r>
              <a:rPr lang="en-US" dirty="0" err="1"/>
              <a:t>Villi</a:t>
            </a:r>
            <a:r>
              <a:rPr lang="en-US" dirty="0"/>
              <a:t>- 20-40 mmHg</a:t>
            </a:r>
          </a:p>
          <a:p>
            <a:pPr>
              <a:buNone/>
            </a:pPr>
            <a:r>
              <a:rPr lang="en-US" dirty="0"/>
              <a:t>                             U.A                  U.V</a:t>
            </a:r>
          </a:p>
          <a:p>
            <a:pPr>
              <a:buNone/>
            </a:pPr>
            <a:r>
              <a:rPr lang="en-US" dirty="0"/>
              <a:t>-O2 saturation-   50-60%            70-80%</a:t>
            </a:r>
          </a:p>
          <a:p>
            <a:pPr>
              <a:buNone/>
            </a:pPr>
            <a:r>
              <a:rPr lang="en-US" dirty="0"/>
              <a:t>-PO2              -   20-25mmHg    30-40mmHg</a:t>
            </a:r>
          </a:p>
          <a:p>
            <a:pPr>
              <a:buNone/>
            </a:pPr>
            <a:r>
              <a:rPr lang="en-US" dirty="0"/>
              <a:t>-Maternal &amp; fetal blood streams flow side by side but in opposite direction allowing material exchange btw them.</a:t>
            </a:r>
          </a:p>
          <a:p>
            <a:pPr>
              <a:buNone/>
            </a:pPr>
            <a:r>
              <a:rPr lang="en-US" dirty="0"/>
              <a:t>-Facilitated by pumping action of fetal heart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762000"/>
            <a:ext cx="7960834" cy="84330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LEARNING OBJECTIVES –</a:t>
            </a:r>
          </a:p>
          <a:p>
            <a:endParaRPr lang="en-US" sz="3200" b="1" dirty="0"/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/>
              <a:t>Placenta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/>
              <a:t>Development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/>
              <a:t>Structures in placenta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/>
              <a:t>Placental barrier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/>
              <a:t>Placental circulation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/>
              <a:t>Fetal membranes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/>
              <a:t>Development of membranes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/>
              <a:t>Embryonic development after implantation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/>
              <a:t>Amniotic fluid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2400" dirty="0"/>
          </a:p>
          <a:p>
            <a:pPr marL="571500" indent="-571500">
              <a:buFont typeface="Arial" pitchFamily="34" charset="0"/>
              <a:buChar char="•"/>
            </a:pPr>
            <a:endParaRPr lang="en-US" sz="2400" dirty="0"/>
          </a:p>
          <a:p>
            <a:pPr marL="571500" indent="-571500">
              <a:buFont typeface="Arial" pitchFamily="34" charset="0"/>
              <a:buChar char="•"/>
            </a:pPr>
            <a:endParaRPr lang="en-US" sz="2400" dirty="0"/>
          </a:p>
          <a:p>
            <a:pPr marL="571500" indent="-571500">
              <a:buFont typeface="Arial" pitchFamily="34" charset="0"/>
              <a:buChar char="•"/>
            </a:pPr>
            <a:endParaRPr lang="en-US" sz="2400" dirty="0"/>
          </a:p>
          <a:p>
            <a:pPr marL="571500" indent="-571500">
              <a:buFont typeface="Arial" pitchFamily="34" charset="0"/>
              <a:buChar char="•"/>
            </a:pPr>
            <a:endParaRPr lang="en-US" sz="2400" dirty="0"/>
          </a:p>
          <a:p>
            <a:pPr marL="571500" indent="-571500">
              <a:buFont typeface="Arial" pitchFamily="34" charset="0"/>
              <a:buChar char="•"/>
            </a:pPr>
            <a:endParaRPr lang="en-US" sz="2400" dirty="0"/>
          </a:p>
          <a:p>
            <a:pPr marL="571500" indent="-571500">
              <a:buFont typeface="Arial" pitchFamily="34" charset="0"/>
              <a:buChar char="•"/>
            </a:pPr>
            <a:endParaRPr lang="en-US" sz="2400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317402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Fetal Membranes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Outer </a:t>
            </a:r>
            <a:r>
              <a:rPr lang="en-US" dirty="0" err="1"/>
              <a:t>Chorion</a:t>
            </a:r>
            <a:r>
              <a:rPr lang="en-US" dirty="0"/>
              <a:t> &amp; Inner Amnion</a:t>
            </a:r>
          </a:p>
          <a:p>
            <a:endParaRPr lang="en-US" dirty="0"/>
          </a:p>
          <a:p>
            <a:r>
              <a:rPr lang="en-US" b="1" dirty="0" err="1">
                <a:solidFill>
                  <a:srgbClr val="FF0000"/>
                </a:solidFill>
              </a:rPr>
              <a:t>Chorion</a:t>
            </a:r>
            <a:r>
              <a:rPr lang="en-US" b="1" dirty="0">
                <a:solidFill>
                  <a:srgbClr val="FF0000"/>
                </a:solidFill>
              </a:rPr>
              <a:t>-</a:t>
            </a:r>
          </a:p>
          <a:p>
            <a:pPr>
              <a:buNone/>
            </a:pPr>
            <a:r>
              <a:rPr lang="en-US" dirty="0"/>
              <a:t>     </a:t>
            </a:r>
            <a:r>
              <a:rPr lang="en-US" dirty="0" err="1"/>
              <a:t>Renmnant</a:t>
            </a:r>
            <a:r>
              <a:rPr lang="en-US" dirty="0"/>
              <a:t> of </a:t>
            </a:r>
            <a:r>
              <a:rPr lang="en-US" dirty="0" err="1"/>
              <a:t>chorion</a:t>
            </a:r>
            <a:r>
              <a:rPr lang="en-US" dirty="0"/>
              <a:t> leave</a:t>
            </a:r>
          </a:p>
          <a:p>
            <a:pPr>
              <a:buNone/>
            </a:pPr>
            <a:r>
              <a:rPr lang="en-US" dirty="0"/>
              <a:t>     Thicker than amnion, friable &amp; shaggy</a:t>
            </a:r>
          </a:p>
          <a:p>
            <a:pPr>
              <a:buNone/>
            </a:pPr>
            <a:r>
              <a:rPr lang="en-US" dirty="0"/>
              <a:t>     No vessels &amp; nerves.</a:t>
            </a:r>
          </a:p>
          <a:p>
            <a:pPr>
              <a:buNone/>
            </a:pPr>
            <a:r>
              <a:rPr lang="en-US" dirty="0"/>
              <a:t>  </a:t>
            </a:r>
          </a:p>
          <a:p>
            <a:pPr>
              <a:buNone/>
            </a:pPr>
            <a:r>
              <a:rPr lang="en-US" dirty="0"/>
              <a:t>   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Amnion-</a:t>
            </a:r>
          </a:p>
          <a:p>
            <a:pPr>
              <a:buNone/>
            </a:pPr>
            <a:r>
              <a:rPr lang="en-US" dirty="0"/>
              <a:t>         Inner layer of fetal membranes</a:t>
            </a:r>
          </a:p>
          <a:p>
            <a:pPr>
              <a:buNone/>
            </a:pPr>
            <a:r>
              <a:rPr lang="en-US" dirty="0"/>
              <a:t>          Smooth &amp; shiny &amp; contact with AF</a:t>
            </a:r>
          </a:p>
          <a:p>
            <a:pPr>
              <a:buNone/>
            </a:pPr>
            <a:r>
              <a:rPr lang="en-US" dirty="0"/>
              <a:t>          Can be peeled off from fetal surface except at placenta</a:t>
            </a:r>
          </a:p>
          <a:p>
            <a:pPr>
              <a:buNone/>
            </a:pPr>
            <a:r>
              <a:rPr lang="en-US" dirty="0"/>
              <a:t>       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80" name="Picture 4" descr="C:\Documents and Settings\GYN.BUSANPAIK\My Documents\My Pictures\2003-12 (12월)\스캔00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2087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Development of Membranes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Along with </a:t>
            </a:r>
            <a:r>
              <a:rPr lang="en-US" dirty="0" err="1"/>
              <a:t>Trophoblast</a:t>
            </a:r>
            <a:r>
              <a:rPr lang="en-US" dirty="0"/>
              <a:t> on day 8, </a:t>
            </a:r>
            <a:r>
              <a:rPr lang="en-US" dirty="0" err="1"/>
              <a:t>Embryoblast</a:t>
            </a:r>
            <a:r>
              <a:rPr lang="en-US" dirty="0"/>
              <a:t> differentiates into </a:t>
            </a:r>
            <a:r>
              <a:rPr lang="en-US" dirty="0" err="1"/>
              <a:t>Bilaminar</a:t>
            </a:r>
            <a:r>
              <a:rPr lang="en-US" dirty="0"/>
              <a:t> germ disc.</a:t>
            </a:r>
          </a:p>
          <a:p>
            <a:r>
              <a:rPr lang="en-US" dirty="0" err="1">
                <a:solidFill>
                  <a:srgbClr val="FF0000"/>
                </a:solidFill>
              </a:rPr>
              <a:t>Bilaminar</a:t>
            </a:r>
            <a:r>
              <a:rPr lang="en-US" dirty="0">
                <a:solidFill>
                  <a:srgbClr val="FF0000"/>
                </a:solidFill>
              </a:rPr>
              <a:t> germ disc </a:t>
            </a:r>
            <a:r>
              <a:rPr lang="en-US" dirty="0"/>
              <a:t>– Dorsal </a:t>
            </a:r>
            <a:r>
              <a:rPr lang="en-US" dirty="0" err="1"/>
              <a:t>ectodermal</a:t>
            </a:r>
            <a:r>
              <a:rPr lang="en-US" dirty="0"/>
              <a:t> layer</a:t>
            </a:r>
          </a:p>
          <a:p>
            <a:pPr>
              <a:buNone/>
            </a:pPr>
            <a:r>
              <a:rPr lang="en-US" dirty="0"/>
              <a:t>                                         Ventral </a:t>
            </a:r>
            <a:r>
              <a:rPr lang="en-US" dirty="0" err="1"/>
              <a:t>endodermal</a:t>
            </a:r>
            <a:r>
              <a:rPr lang="en-US" dirty="0"/>
              <a:t> layer</a:t>
            </a:r>
          </a:p>
          <a:p>
            <a:r>
              <a:rPr lang="en-US" dirty="0"/>
              <a:t>Two cavities appear on each side of disc.</a:t>
            </a:r>
          </a:p>
          <a:p>
            <a:r>
              <a:rPr lang="en-US" dirty="0"/>
              <a:t>Day 12- fluid filled space appears between </a:t>
            </a:r>
            <a:r>
              <a:rPr lang="en-US" dirty="0" err="1"/>
              <a:t>ectodermal</a:t>
            </a:r>
            <a:r>
              <a:rPr lang="en-US" dirty="0"/>
              <a:t> layer &amp; </a:t>
            </a:r>
            <a:r>
              <a:rPr lang="en-US" dirty="0" err="1"/>
              <a:t>cytotrphoblast</a:t>
            </a:r>
            <a:r>
              <a:rPr lang="en-US" dirty="0"/>
              <a:t>- Amniotic Cavity             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istrator.GHJH\My Documents\LECTURES  LMH\F of REP photo Dutta\Fof repr 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363" y="304800"/>
            <a:ext cx="9037637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Ventral side yolk sac appears.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Amniotic Cavity-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       </a:t>
            </a:r>
            <a:r>
              <a:rPr lang="en-US" dirty="0"/>
              <a:t>Initially fluid accumulates slowly ,later large &amp; obliterates chorionic cavity. Initially located dorsally but after formation of head tail &amp; lateral folds surround fetus.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b="1" dirty="0">
                <a:solidFill>
                  <a:srgbClr val="FF0000"/>
                </a:solidFill>
                <a:latin typeface="½Å¸íÁ¶" charset="0"/>
              </a:rPr>
              <a:t>Embryonic Development after Implantation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2" name="Picture 4" descr="C:\My Documents\My Pictures\산부인과\10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627188"/>
            <a:ext cx="6477000" cy="52308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b="1">
              <a:latin typeface="½Å¸íÁ¶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700" name="Picture 4" descr="C:\My Documents\My Pictures\산부인과\10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4668838" cy="5486400"/>
          </a:xfrm>
          <a:prstGeom prst="rect">
            <a:avLst/>
          </a:prstGeom>
          <a:noFill/>
        </p:spPr>
      </p:pic>
      <p:pic>
        <p:nvPicPr>
          <p:cNvPr id="29701" name="Picture 5" descr="C:\My Documents\My Pictures\산부인과\10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76200"/>
            <a:ext cx="4394200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Structure of Amnion-</a:t>
            </a:r>
          </a:p>
          <a:p>
            <a:pPr>
              <a:buNone/>
            </a:pPr>
            <a:r>
              <a:rPr lang="en-US" dirty="0"/>
              <a:t>      0.02-0.5 mm thick</a:t>
            </a:r>
          </a:p>
          <a:p>
            <a:pPr>
              <a:buNone/>
            </a:pPr>
            <a:r>
              <a:rPr lang="en-US" dirty="0"/>
              <a:t>     Layers from within </a:t>
            </a:r>
            <a:r>
              <a:rPr lang="en-US" dirty="0" err="1"/>
              <a:t>outwords</a:t>
            </a:r>
            <a:r>
              <a:rPr lang="en-US" dirty="0"/>
              <a:t>-</a:t>
            </a:r>
          </a:p>
          <a:p>
            <a:pPr>
              <a:buNone/>
            </a:pPr>
            <a:r>
              <a:rPr lang="en-US" dirty="0"/>
              <a:t>    1) Single layer of cubical </a:t>
            </a:r>
            <a:r>
              <a:rPr lang="en-US" dirty="0" err="1"/>
              <a:t>epi</a:t>
            </a:r>
            <a:endParaRPr lang="en-US" dirty="0"/>
          </a:p>
          <a:p>
            <a:pPr>
              <a:buNone/>
            </a:pPr>
            <a:r>
              <a:rPr lang="en-US" dirty="0"/>
              <a:t>    2) Basement membrane</a:t>
            </a:r>
          </a:p>
          <a:p>
            <a:pPr>
              <a:buNone/>
            </a:pPr>
            <a:r>
              <a:rPr lang="en-US" dirty="0"/>
              <a:t>    3) Compact layer of reticular structure</a:t>
            </a:r>
          </a:p>
          <a:p>
            <a:pPr>
              <a:buNone/>
            </a:pPr>
            <a:r>
              <a:rPr lang="en-US" dirty="0"/>
              <a:t>     4)</a:t>
            </a:r>
            <a:r>
              <a:rPr lang="en-US" dirty="0" err="1"/>
              <a:t>fibroelastic</a:t>
            </a:r>
            <a:r>
              <a:rPr lang="en-US" dirty="0"/>
              <a:t> layer</a:t>
            </a:r>
          </a:p>
          <a:p>
            <a:pPr>
              <a:buNone/>
            </a:pPr>
            <a:r>
              <a:rPr lang="en-US" dirty="0"/>
              <a:t>     5) Spongy layer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Amnion</a:t>
            </a:r>
            <a:r>
              <a:rPr lang="en-US" dirty="0">
                <a:solidFill>
                  <a:srgbClr val="FF0000"/>
                </a:solidFill>
              </a:rPr>
              <a:t>-  No blood, nerve  &amp; lymphatic supply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Functions-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1)Formation of amniotic fluid</a:t>
            </a:r>
          </a:p>
          <a:p>
            <a:pPr>
              <a:buNone/>
            </a:pPr>
            <a:r>
              <a:rPr lang="en-US" dirty="0"/>
              <a:t>2) Prevent infection</a:t>
            </a:r>
          </a:p>
          <a:p>
            <a:pPr>
              <a:buNone/>
            </a:pPr>
            <a:r>
              <a:rPr lang="en-US" dirty="0"/>
              <a:t>3) Facilitates cervical dilatation in labor</a:t>
            </a:r>
          </a:p>
          <a:p>
            <a:pPr>
              <a:buNone/>
            </a:pPr>
            <a:r>
              <a:rPr lang="en-US" dirty="0"/>
              <a:t>4)Enzymatic activity</a:t>
            </a:r>
          </a:p>
          <a:p>
            <a:pPr>
              <a:buNone/>
            </a:pPr>
            <a:r>
              <a:rPr lang="en-US" dirty="0"/>
              <a:t>5) Rich source of </a:t>
            </a:r>
            <a:r>
              <a:rPr lang="en-US" dirty="0" err="1"/>
              <a:t>glycerophospholipids</a:t>
            </a:r>
            <a:r>
              <a:rPr lang="en-US" dirty="0"/>
              <a:t>- Precursor of PG’S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Placenta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Discoid</a:t>
            </a:r>
            <a:r>
              <a:rPr lang="en-US" dirty="0"/>
              <a:t> – Shape</a:t>
            </a:r>
          </a:p>
          <a:p>
            <a:r>
              <a:rPr lang="en-US" dirty="0" err="1">
                <a:solidFill>
                  <a:srgbClr val="FF0000"/>
                </a:solidFill>
              </a:rPr>
              <a:t>Haemochorial</a:t>
            </a:r>
            <a:r>
              <a:rPr lang="en-US" dirty="0"/>
              <a:t>-  Direct contact of </a:t>
            </a:r>
            <a:r>
              <a:rPr lang="en-US" dirty="0" err="1"/>
              <a:t>chorion</a:t>
            </a:r>
            <a:r>
              <a:rPr lang="en-US" dirty="0"/>
              <a:t> with Maternal  Blood</a:t>
            </a:r>
          </a:p>
          <a:p>
            <a:r>
              <a:rPr lang="en-US" dirty="0" err="1">
                <a:solidFill>
                  <a:srgbClr val="00B050"/>
                </a:solidFill>
              </a:rPr>
              <a:t>Deciduate</a:t>
            </a:r>
            <a:r>
              <a:rPr lang="en-US" dirty="0"/>
              <a:t>-  Some maternal tissue is shed at </a:t>
            </a:r>
            <a:r>
              <a:rPr lang="en-US" dirty="0" err="1"/>
              <a:t>Parturation</a:t>
            </a:r>
            <a:r>
              <a:rPr lang="en-US" dirty="0"/>
              <a:t>.</a:t>
            </a:r>
          </a:p>
          <a:p>
            <a:r>
              <a:rPr lang="en-US" dirty="0"/>
              <a:t>Another Terminology -- </a:t>
            </a:r>
            <a:r>
              <a:rPr lang="en-US" dirty="0" err="1">
                <a:solidFill>
                  <a:srgbClr val="FF0000"/>
                </a:solidFill>
              </a:rPr>
              <a:t>Haemochorioendothelial</a:t>
            </a:r>
            <a:endParaRPr lang="en-US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/>
              <a:t>      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Amniotic Fluid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Origin</a:t>
            </a:r>
            <a:r>
              <a:rPr lang="en-US" dirty="0"/>
              <a:t>-Many theories</a:t>
            </a:r>
          </a:p>
          <a:p>
            <a:pPr>
              <a:buNone/>
            </a:pPr>
            <a:r>
              <a:rPr lang="en-US" dirty="0"/>
              <a:t> 1) </a:t>
            </a:r>
            <a:r>
              <a:rPr lang="en-US" dirty="0" err="1"/>
              <a:t>Transudate</a:t>
            </a:r>
            <a:r>
              <a:rPr lang="en-US" dirty="0"/>
              <a:t> from maternal circulation</a:t>
            </a:r>
          </a:p>
          <a:p>
            <a:pPr>
              <a:buNone/>
            </a:pPr>
            <a:r>
              <a:rPr lang="en-US" dirty="0"/>
              <a:t> 2) </a:t>
            </a:r>
            <a:r>
              <a:rPr lang="en-US" dirty="0" err="1"/>
              <a:t>Transudate</a:t>
            </a:r>
            <a:r>
              <a:rPr lang="en-US" dirty="0"/>
              <a:t> across umbilical cord</a:t>
            </a:r>
          </a:p>
          <a:p>
            <a:pPr>
              <a:buNone/>
            </a:pPr>
            <a:r>
              <a:rPr lang="en-US" dirty="0"/>
              <a:t> 3) </a:t>
            </a:r>
            <a:r>
              <a:rPr lang="en-US" dirty="0" err="1"/>
              <a:t>Transudate</a:t>
            </a:r>
            <a:r>
              <a:rPr lang="en-US" dirty="0"/>
              <a:t> of fetal plasma through fetal skin before 20 wks</a:t>
            </a:r>
          </a:p>
          <a:p>
            <a:pPr>
              <a:buNone/>
            </a:pPr>
            <a:r>
              <a:rPr lang="en-US" dirty="0"/>
              <a:t> 4) Fetal urine production </a:t>
            </a:r>
          </a:p>
          <a:p>
            <a:r>
              <a:rPr lang="en-US" dirty="0"/>
              <a:t>Circulation- Water in AF changed every 3 hrs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Volume-</a:t>
            </a:r>
            <a:r>
              <a:rPr lang="en-US" dirty="0"/>
              <a:t> </a:t>
            </a:r>
          </a:p>
          <a:p>
            <a:pPr>
              <a:buNone/>
            </a:pPr>
            <a:r>
              <a:rPr lang="en-US" dirty="0"/>
              <a:t> 12wks-  50ml</a:t>
            </a:r>
          </a:p>
          <a:p>
            <a:pPr>
              <a:buNone/>
            </a:pPr>
            <a:r>
              <a:rPr lang="en-US" dirty="0"/>
              <a:t> 20 wks– 400 ml</a:t>
            </a:r>
          </a:p>
          <a:p>
            <a:pPr>
              <a:buNone/>
            </a:pPr>
            <a:r>
              <a:rPr lang="en-US" dirty="0"/>
              <a:t>36 wks- 38 wks– 1000ml</a:t>
            </a:r>
          </a:p>
          <a:p>
            <a:pPr>
              <a:buNone/>
            </a:pPr>
            <a:r>
              <a:rPr lang="en-US" dirty="0"/>
              <a:t>At term– 600- 800 ml</a:t>
            </a:r>
          </a:p>
          <a:p>
            <a:pPr>
              <a:buNone/>
            </a:pPr>
            <a:r>
              <a:rPr lang="en-US" dirty="0"/>
              <a:t> 43 wks-   200ml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Color</a:t>
            </a:r>
            <a:r>
              <a:rPr lang="en-US" dirty="0"/>
              <a:t>-</a:t>
            </a:r>
          </a:p>
          <a:p>
            <a:pPr>
              <a:buNone/>
            </a:pPr>
            <a:r>
              <a:rPr lang="en-US" dirty="0"/>
              <a:t>In early pregnancy – colorless</a:t>
            </a:r>
          </a:p>
          <a:p>
            <a:pPr>
              <a:buNone/>
            </a:pPr>
            <a:r>
              <a:rPr lang="en-US" dirty="0"/>
              <a:t>Near term--               Pale straw color</a:t>
            </a:r>
          </a:p>
          <a:p>
            <a:pPr>
              <a:buNone/>
            </a:pPr>
            <a:r>
              <a:rPr lang="en-US" dirty="0"/>
              <a:t>Abnormal color-</a:t>
            </a:r>
          </a:p>
          <a:p>
            <a:pPr>
              <a:buNone/>
            </a:pPr>
            <a:r>
              <a:rPr lang="en-US" dirty="0"/>
              <a:t>Green or </a:t>
            </a:r>
            <a:r>
              <a:rPr lang="en-US" dirty="0" err="1"/>
              <a:t>meconium</a:t>
            </a:r>
            <a:r>
              <a:rPr lang="en-US" dirty="0"/>
              <a:t>– Fetal distress</a:t>
            </a:r>
          </a:p>
          <a:p>
            <a:pPr>
              <a:buNone/>
            </a:pPr>
            <a:r>
              <a:rPr lang="en-US" dirty="0"/>
              <a:t>Golden color --  </a:t>
            </a:r>
            <a:r>
              <a:rPr lang="en-US" dirty="0" err="1"/>
              <a:t>Rh</a:t>
            </a:r>
            <a:r>
              <a:rPr lang="en-US" dirty="0"/>
              <a:t> </a:t>
            </a:r>
            <a:r>
              <a:rPr lang="en-US" dirty="0" err="1"/>
              <a:t>Incomptability</a:t>
            </a:r>
            <a:endParaRPr lang="en-US" dirty="0"/>
          </a:p>
          <a:p>
            <a:pPr>
              <a:buNone/>
            </a:pPr>
            <a:r>
              <a:rPr lang="en-US" dirty="0"/>
              <a:t>Greenish yellow ( Saffron)- Post maturity</a:t>
            </a:r>
          </a:p>
          <a:p>
            <a:pPr>
              <a:buNone/>
            </a:pPr>
            <a:r>
              <a:rPr lang="en-US" dirty="0"/>
              <a:t>Dark colored-  Concealed </a:t>
            </a:r>
            <a:r>
              <a:rPr lang="en-US" dirty="0" err="1"/>
              <a:t>Abruptio</a:t>
            </a:r>
            <a:r>
              <a:rPr lang="en-US" dirty="0"/>
              <a:t> </a:t>
            </a:r>
            <a:r>
              <a:rPr lang="en-US" dirty="0" err="1"/>
              <a:t>Placentae</a:t>
            </a:r>
            <a:endParaRPr lang="en-US" dirty="0"/>
          </a:p>
          <a:p>
            <a:pPr>
              <a:buNone/>
            </a:pPr>
            <a:r>
              <a:rPr lang="en-US" dirty="0"/>
              <a:t>Dark brown (tobacco juice)-- IUD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Composition-</a:t>
            </a:r>
            <a:r>
              <a:rPr lang="en-US" dirty="0"/>
              <a:t> </a:t>
            </a:r>
          </a:p>
          <a:p>
            <a:pPr>
              <a:buNone/>
            </a:pPr>
            <a:r>
              <a:rPr lang="en-US" dirty="0"/>
              <a:t>            Water– 98-99%</a:t>
            </a:r>
          </a:p>
          <a:p>
            <a:pPr>
              <a:buNone/>
            </a:pPr>
            <a:r>
              <a:rPr lang="en-US" dirty="0"/>
              <a:t>            Solid--  1-2% ( Organic , inorganic &amp; suspended particles)</a:t>
            </a:r>
          </a:p>
          <a:p>
            <a:r>
              <a:rPr lang="en-US" dirty="0">
                <a:solidFill>
                  <a:srgbClr val="FF0000"/>
                </a:solidFill>
              </a:rPr>
              <a:t>Function</a:t>
            </a:r>
            <a:r>
              <a:rPr lang="en-US" dirty="0"/>
              <a:t>-  To protect fetus</a:t>
            </a:r>
          </a:p>
          <a:p>
            <a:pPr>
              <a:buNone/>
            </a:pPr>
            <a:r>
              <a:rPr lang="en-US" dirty="0"/>
              <a:t>            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Function-</a:t>
            </a:r>
          </a:p>
          <a:p>
            <a:r>
              <a:rPr lang="en-US" b="1" dirty="0">
                <a:solidFill>
                  <a:srgbClr val="92D050"/>
                </a:solidFill>
              </a:rPr>
              <a:t>During  Pregnancy-</a:t>
            </a:r>
          </a:p>
          <a:p>
            <a:pPr>
              <a:buNone/>
            </a:pPr>
            <a:r>
              <a:rPr lang="en-US" dirty="0"/>
              <a:t>   Shock Absorber</a:t>
            </a:r>
          </a:p>
          <a:p>
            <a:pPr>
              <a:buNone/>
            </a:pPr>
            <a:r>
              <a:rPr lang="en-US" dirty="0"/>
              <a:t>  Maintain temp</a:t>
            </a:r>
          </a:p>
          <a:p>
            <a:pPr>
              <a:buNone/>
            </a:pPr>
            <a:r>
              <a:rPr lang="en-US" dirty="0"/>
              <a:t>  Growth &amp; movements of fetus</a:t>
            </a:r>
          </a:p>
          <a:p>
            <a:pPr>
              <a:buNone/>
            </a:pPr>
            <a:r>
              <a:rPr lang="en-US" dirty="0"/>
              <a:t>   Water supply , negligible nutritive value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92D050"/>
                </a:solidFill>
              </a:rPr>
              <a:t>During Labor-</a:t>
            </a:r>
          </a:p>
          <a:p>
            <a:pPr>
              <a:buNone/>
            </a:pPr>
            <a:r>
              <a:rPr lang="en-US" dirty="0"/>
              <a:t>  BOM helps in cervical dilation</a:t>
            </a:r>
          </a:p>
          <a:p>
            <a:pPr>
              <a:buNone/>
            </a:pPr>
            <a:r>
              <a:rPr lang="en-US" dirty="0"/>
              <a:t>  During contraction prevents interference to placental circulation till membranes intact</a:t>
            </a:r>
          </a:p>
          <a:p>
            <a:pPr>
              <a:buNone/>
            </a:pPr>
            <a:r>
              <a:rPr lang="en-US" dirty="0"/>
              <a:t>  Aseptic &amp; antibacterial property  protects fetus &amp; uterine cavity from infection </a:t>
            </a:r>
          </a:p>
          <a:p>
            <a:pPr>
              <a:buNone/>
            </a:pPr>
            <a:r>
              <a:rPr lang="en-US" dirty="0"/>
              <a:t> 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Clinical Importance-</a:t>
            </a:r>
          </a:p>
          <a:p>
            <a:pPr marL="514350" indent="-514350">
              <a:buAutoNum type="arabicParenR"/>
            </a:pPr>
            <a:r>
              <a:rPr lang="en-US" dirty="0"/>
              <a:t>AF study- Information about wellbeing &amp; maturity</a:t>
            </a:r>
          </a:p>
          <a:p>
            <a:pPr marL="514350" indent="-514350">
              <a:buAutoNum type="arabicParenR"/>
            </a:pPr>
            <a:r>
              <a:rPr lang="en-US" dirty="0"/>
              <a:t>Intra amniotic drugs– Method of abortion</a:t>
            </a:r>
          </a:p>
          <a:p>
            <a:pPr marL="514350" indent="-514350">
              <a:buAutoNum type="arabicParenR"/>
            </a:pPr>
            <a:r>
              <a:rPr lang="en-US" dirty="0"/>
              <a:t>AFI</a:t>
            </a:r>
          </a:p>
          <a:p>
            <a:pPr marL="514350" indent="-514350">
              <a:buAutoNum type="arabicParenR"/>
            </a:pPr>
            <a:r>
              <a:rPr lang="en-US" dirty="0"/>
              <a:t>ARM- Method of induction of labor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dr.savi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04800"/>
            <a:ext cx="57150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762001"/>
            <a:ext cx="62484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Summary:</a:t>
            </a:r>
          </a:p>
          <a:p>
            <a:r>
              <a:rPr lang="en-US" sz="3200" dirty="0"/>
              <a:t>We have studied about the development and main functions of placenta and amniotic fluids</a:t>
            </a:r>
          </a:p>
          <a:p>
            <a:endParaRPr lang="en-US" sz="32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762000"/>
            <a:ext cx="6657143" cy="4431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REFERENCES –</a:t>
            </a:r>
          </a:p>
          <a:p>
            <a:endParaRPr lang="en-US" sz="3600" b="1" dirty="0"/>
          </a:p>
          <a:p>
            <a:endParaRPr lang="en-US" sz="3200" b="1" dirty="0"/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/>
              <a:t>D.C. </a:t>
            </a:r>
            <a:r>
              <a:rPr lang="en-US" sz="3200" dirty="0" err="1"/>
              <a:t>Dutta’s</a:t>
            </a:r>
            <a:r>
              <a:rPr lang="en-US" sz="3200" dirty="0"/>
              <a:t> Textbook Of Obstetrics 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3200" dirty="0"/>
          </a:p>
          <a:p>
            <a:pPr marL="571500" indent="-571500">
              <a:buFont typeface="Arial" pitchFamily="34" charset="0"/>
              <a:buChar char="•"/>
            </a:pPr>
            <a:endParaRPr lang="en-US" sz="3200" dirty="0"/>
          </a:p>
          <a:p>
            <a:endParaRPr lang="en-US" sz="32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/>
              <a:t>Williams Textbook Of Obstetrics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54069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3A29D4-AE88-443C-A501-B1876F85B2AE}" type="slidenum">
              <a:rPr lang="ar-SA"/>
              <a:pPr/>
              <a:t>5</a:t>
            </a:fld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6613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PLACENTA</a:t>
            </a:r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7591425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en-US" sz="2400" dirty="0"/>
              <a:t>This is a </a:t>
            </a:r>
            <a:r>
              <a:rPr lang="en-US" sz="2400" b="1" dirty="0" err="1">
                <a:solidFill>
                  <a:schemeClr val="accent2"/>
                </a:solidFill>
              </a:rPr>
              <a:t>fetomaternal</a:t>
            </a:r>
            <a:r>
              <a:rPr lang="en-US" sz="2400" b="1" dirty="0">
                <a:solidFill>
                  <a:schemeClr val="accent2"/>
                </a:solidFill>
              </a:rPr>
              <a:t> organ.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2400" dirty="0"/>
              <a:t>It has two components: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sz="2400" b="1" dirty="0">
                <a:solidFill>
                  <a:schemeClr val="accent2"/>
                </a:solidFill>
              </a:rPr>
              <a:t>Fetal part</a:t>
            </a:r>
            <a:r>
              <a:rPr lang="en-US" sz="2400" dirty="0"/>
              <a:t> – develops from the </a:t>
            </a:r>
            <a:r>
              <a:rPr lang="en-US" sz="2400" u="sng" dirty="0"/>
              <a:t>chorionic sac ( </a:t>
            </a:r>
            <a:r>
              <a:rPr lang="en-US" sz="2400" u="sng" dirty="0" err="1"/>
              <a:t>chorion</a:t>
            </a:r>
            <a:r>
              <a:rPr lang="en-US" sz="2400" u="sng" dirty="0"/>
              <a:t> </a:t>
            </a:r>
            <a:r>
              <a:rPr lang="en-US" sz="2400" u="sng" dirty="0" err="1"/>
              <a:t>frondosum</a:t>
            </a:r>
            <a:r>
              <a:rPr lang="en-US" sz="2400" u="sng" dirty="0"/>
              <a:t> )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sz="2400" b="1" dirty="0">
                <a:solidFill>
                  <a:schemeClr val="accent2"/>
                </a:solidFill>
              </a:rPr>
              <a:t>Maternal part</a:t>
            </a:r>
            <a:r>
              <a:rPr lang="en-US" sz="2400" dirty="0"/>
              <a:t> – derived from the </a:t>
            </a:r>
            <a:r>
              <a:rPr lang="en-US" sz="2400" u="sng" dirty="0" err="1"/>
              <a:t>endometrium</a:t>
            </a:r>
            <a:r>
              <a:rPr lang="en-US" sz="2400" u="sng" dirty="0"/>
              <a:t> ( functional layer – </a:t>
            </a:r>
            <a:r>
              <a:rPr lang="en-US" sz="2400" u="sng" dirty="0" err="1"/>
              <a:t>decidua</a:t>
            </a:r>
            <a:r>
              <a:rPr lang="en-US" sz="2400" u="sng" dirty="0"/>
              <a:t> </a:t>
            </a:r>
            <a:r>
              <a:rPr lang="en-US" sz="2400" u="sng" dirty="0" err="1"/>
              <a:t>basalis</a:t>
            </a:r>
            <a:r>
              <a:rPr lang="en-US" sz="2400" u="sng" dirty="0"/>
              <a:t> )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2400" dirty="0"/>
              <a:t>The placenta and the umbilical cord are a </a:t>
            </a:r>
            <a:r>
              <a:rPr lang="en-US" sz="2400" b="1" dirty="0">
                <a:solidFill>
                  <a:schemeClr val="accent2"/>
                </a:solidFill>
              </a:rPr>
              <a:t>transport system</a:t>
            </a:r>
            <a:r>
              <a:rPr lang="en-US" sz="2400" dirty="0"/>
              <a:t> for substances between the mother and the fetus.( vessels in umbilical cord )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sz="2400" dirty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2400" b="1" dirty="0"/>
              <a:t>Function Of The Placenta: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dirty="0"/>
              <a:t>Protection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dirty="0"/>
              <a:t>Nutrition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dirty="0"/>
              <a:t>Respiration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dirty="0"/>
              <a:t>Excretion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dirty="0"/>
              <a:t>Hormone production</a:t>
            </a:r>
            <a:r>
              <a:rPr lang="en-US" sz="1600" dirty="0"/>
              <a:t>  </a:t>
            </a:r>
          </a:p>
        </p:txBody>
      </p:sp>
      <p:pic>
        <p:nvPicPr>
          <p:cNvPr id="32777" name="Picture 9" descr="CBA9FFF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5026025" y="3716338"/>
            <a:ext cx="3203575" cy="289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2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2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32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7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7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327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7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27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7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327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7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7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7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327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7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7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7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327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7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27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7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327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7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27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7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327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7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27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27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327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7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1000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  <p:bldP spid="32775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8209363" cy="384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/>
              <a:t>Exam </a:t>
            </a:r>
            <a:r>
              <a:rPr lang="en-US" sz="4400" dirty="0"/>
              <a:t>Appeared Questions –</a:t>
            </a:r>
          </a:p>
          <a:p>
            <a:endParaRPr lang="en-US" sz="4400" dirty="0"/>
          </a:p>
          <a:p>
            <a:endParaRPr lang="en-US" dirty="0"/>
          </a:p>
          <a:p>
            <a:r>
              <a:rPr lang="en-US" sz="3200" b="1" dirty="0"/>
              <a:t>SAQ – 4 marks</a:t>
            </a:r>
          </a:p>
          <a:p>
            <a:endParaRPr lang="en-US" sz="3200" b="1" dirty="0"/>
          </a:p>
          <a:p>
            <a:r>
              <a:rPr lang="en-US" sz="2800" dirty="0"/>
              <a:t>Q)Describe gross structure of placenta. Enumerate the </a:t>
            </a:r>
          </a:p>
          <a:p>
            <a:r>
              <a:rPr lang="en-US" sz="2800" dirty="0"/>
              <a:t>functions of placenta.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182807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2667000"/>
            <a:ext cx="56394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i="1" dirty="0"/>
              <a:t> THANK YOU…</a:t>
            </a:r>
          </a:p>
        </p:txBody>
      </p:sp>
    </p:spTree>
    <p:extLst>
      <p:ext uri="{BB962C8B-B14F-4D97-AF65-F5344CB8AC3E}">
        <p14:creationId xmlns:p14="http://schemas.microsoft.com/office/powerpoint/2010/main" val="2829717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Ovulation – Day 14</a:t>
            </a:r>
          </a:p>
          <a:p>
            <a:r>
              <a:rPr lang="en-US" dirty="0" err="1"/>
              <a:t>Fertilisation</a:t>
            </a:r>
            <a:endParaRPr lang="en-US" dirty="0"/>
          </a:p>
          <a:p>
            <a:r>
              <a:rPr lang="en-US" dirty="0" err="1"/>
              <a:t>Fertilisable</a:t>
            </a:r>
            <a:r>
              <a:rPr lang="en-US" dirty="0"/>
              <a:t> life span of </a:t>
            </a:r>
            <a:r>
              <a:rPr lang="en-US" dirty="0" err="1"/>
              <a:t>Oocyte</a:t>
            </a:r>
            <a:r>
              <a:rPr lang="en-US" dirty="0"/>
              <a:t>- 12-24 hrs</a:t>
            </a:r>
          </a:p>
          <a:p>
            <a:pPr>
              <a:buNone/>
            </a:pPr>
            <a:r>
              <a:rPr lang="en-US" dirty="0"/>
              <a:t>                                             Sperm--  48-72 hrs</a:t>
            </a:r>
          </a:p>
          <a:p>
            <a:r>
              <a:rPr lang="en-US" dirty="0"/>
              <a:t>2,4,8 16 cell- </a:t>
            </a:r>
            <a:r>
              <a:rPr lang="en-US" dirty="0" err="1"/>
              <a:t>Morula</a:t>
            </a:r>
            <a:endParaRPr lang="en-US" dirty="0"/>
          </a:p>
          <a:p>
            <a:r>
              <a:rPr lang="en-US" b="1" dirty="0" err="1">
                <a:solidFill>
                  <a:srgbClr val="0070C0"/>
                </a:solidFill>
              </a:rPr>
              <a:t>Morula</a:t>
            </a:r>
            <a:r>
              <a:rPr lang="en-US" dirty="0"/>
              <a:t>- 3 days in fallopian tube</a:t>
            </a:r>
          </a:p>
          <a:p>
            <a:r>
              <a:rPr lang="en-US" dirty="0"/>
              <a:t>Day 4- enters in uterus, called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Blastocyst</a:t>
            </a:r>
            <a:endParaRPr lang="en-US" b="1" dirty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Implantation starts on day 6 (day 20 of M.C)</a:t>
            </a:r>
          </a:p>
          <a:p>
            <a:endParaRPr lang="en-US" dirty="0"/>
          </a:p>
          <a:p>
            <a:r>
              <a:rPr lang="en-US" dirty="0"/>
              <a:t>Interstitial implantation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Completes by day 10-11 (day 24-25 of M.C)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4000" b="1" dirty="0">
                <a:solidFill>
                  <a:srgbClr val="FF0000"/>
                </a:solidFill>
              </a:rPr>
              <a:t>Fertilization of the Ovum and Cleavage of the Zygote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/>
              <a:t>Moore, fig3-5</a:t>
            </a:r>
          </a:p>
        </p:txBody>
      </p:sp>
      <p:pic>
        <p:nvPicPr>
          <p:cNvPr id="6151" name="Picture 7" descr="C:\Documents and Settings\GYN.BUSANPAIK\My Documents\My Pictures\2003-12 (12월)\Scan00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33600"/>
            <a:ext cx="9144000" cy="46466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066800"/>
            <a:ext cx="8915400" cy="5562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Fetal part</a:t>
            </a:r>
            <a:r>
              <a:rPr lang="en-US" dirty="0"/>
              <a:t> -from </a:t>
            </a:r>
            <a:r>
              <a:rPr lang="en-US" u="sng" dirty="0"/>
              <a:t>chorionic sac (</a:t>
            </a:r>
            <a:r>
              <a:rPr lang="en-US" u="sng" dirty="0" err="1">
                <a:solidFill>
                  <a:schemeClr val="accent1"/>
                </a:solidFill>
              </a:rPr>
              <a:t>chorion</a:t>
            </a:r>
            <a:r>
              <a:rPr lang="en-US" u="sng" dirty="0">
                <a:solidFill>
                  <a:schemeClr val="accent1"/>
                </a:solidFill>
              </a:rPr>
              <a:t> </a:t>
            </a:r>
            <a:r>
              <a:rPr lang="en-US" u="sng" dirty="0" err="1">
                <a:solidFill>
                  <a:schemeClr val="accent1"/>
                </a:solidFill>
              </a:rPr>
              <a:t>frondosum</a:t>
            </a:r>
            <a:r>
              <a:rPr lang="en-US" u="sng" dirty="0">
                <a:solidFill>
                  <a:schemeClr val="accent1"/>
                </a:solidFill>
              </a:rPr>
              <a:t> </a:t>
            </a:r>
            <a:r>
              <a:rPr lang="en-US" u="sng" dirty="0"/>
              <a:t>)</a:t>
            </a:r>
          </a:p>
          <a:p>
            <a:pPr>
              <a:buNone/>
            </a:pPr>
            <a:r>
              <a:rPr lang="en-US" b="1" dirty="0">
                <a:solidFill>
                  <a:schemeClr val="accent2"/>
                </a:solidFill>
              </a:rPr>
              <a:t>Maternal part</a:t>
            </a:r>
            <a:r>
              <a:rPr lang="en-US" dirty="0"/>
              <a:t>–from </a:t>
            </a:r>
            <a:r>
              <a:rPr lang="en-US" u="sng" dirty="0" err="1"/>
              <a:t>endometrium</a:t>
            </a:r>
            <a:r>
              <a:rPr lang="en-US" u="sng" dirty="0"/>
              <a:t>( functional layer – </a:t>
            </a:r>
            <a:r>
              <a:rPr lang="en-US" u="sng" dirty="0" err="1">
                <a:solidFill>
                  <a:schemeClr val="accent1"/>
                </a:solidFill>
              </a:rPr>
              <a:t>decidua</a:t>
            </a:r>
            <a:r>
              <a:rPr lang="en-US" u="sng" dirty="0">
                <a:solidFill>
                  <a:schemeClr val="accent1"/>
                </a:solidFill>
              </a:rPr>
              <a:t> </a:t>
            </a:r>
            <a:r>
              <a:rPr lang="en-US" u="sng" dirty="0" err="1">
                <a:solidFill>
                  <a:schemeClr val="accent1"/>
                </a:solidFill>
              </a:rPr>
              <a:t>basalis</a:t>
            </a:r>
            <a:r>
              <a:rPr lang="en-US" u="sng" dirty="0">
                <a:solidFill>
                  <a:schemeClr val="accent1"/>
                </a:solidFill>
              </a:rPr>
              <a:t> </a:t>
            </a:r>
            <a:r>
              <a:rPr lang="en-US" u="sng" dirty="0"/>
              <a:t>)</a:t>
            </a:r>
          </a:p>
          <a:p>
            <a:pPr>
              <a:buNone/>
            </a:pPr>
            <a:r>
              <a:rPr lang="en-US" dirty="0"/>
              <a:t>Begins at 6</a:t>
            </a:r>
            <a:r>
              <a:rPr lang="en-US" baseline="30000" dirty="0"/>
              <a:t>th</a:t>
            </a:r>
            <a:r>
              <a:rPr lang="en-US" dirty="0"/>
              <a:t> wk &amp; ends at 12</a:t>
            </a:r>
            <a:r>
              <a:rPr lang="en-US" baseline="30000" dirty="0"/>
              <a:t>th</a:t>
            </a:r>
            <a:r>
              <a:rPr lang="en-US" dirty="0"/>
              <a:t> wk.</a:t>
            </a:r>
          </a:p>
          <a:p>
            <a:pPr>
              <a:buNone/>
            </a:pPr>
            <a:r>
              <a:rPr lang="en-US" dirty="0"/>
              <a:t>On 8</a:t>
            </a:r>
            <a:r>
              <a:rPr lang="en-US" baseline="30000" dirty="0"/>
              <a:t>th</a:t>
            </a:r>
            <a:r>
              <a:rPr lang="en-US" dirty="0"/>
              <a:t> day post implantation </a:t>
            </a:r>
            <a:r>
              <a:rPr lang="en-US" dirty="0" err="1"/>
              <a:t>blastocyst</a:t>
            </a:r>
            <a:r>
              <a:rPr lang="en-US" dirty="0"/>
              <a:t> forms </a:t>
            </a:r>
            <a:r>
              <a:rPr lang="en-US" dirty="0" err="1">
                <a:solidFill>
                  <a:schemeClr val="accent1"/>
                </a:solidFill>
              </a:rPr>
              <a:t>Trophoectoderm</a:t>
            </a:r>
            <a:r>
              <a:rPr lang="en-US" dirty="0"/>
              <a:t> which gives rise to </a:t>
            </a:r>
            <a:r>
              <a:rPr lang="en-US" dirty="0" err="1">
                <a:solidFill>
                  <a:schemeClr val="accent1"/>
                </a:solidFill>
              </a:rPr>
              <a:t>Trophoblasts</a:t>
            </a:r>
            <a:r>
              <a:rPr lang="en-US" dirty="0">
                <a:solidFill>
                  <a:schemeClr val="accent1"/>
                </a:solidFill>
              </a:rPr>
              <a:t>.</a:t>
            </a:r>
          </a:p>
          <a:p>
            <a:pPr>
              <a:buNone/>
            </a:pPr>
            <a:r>
              <a:rPr lang="en-US" dirty="0" err="1"/>
              <a:t>Trophoblasts</a:t>
            </a:r>
            <a:r>
              <a:rPr lang="en-US" dirty="0"/>
              <a:t> differentiate into</a:t>
            </a:r>
          </a:p>
          <a:p>
            <a:pPr>
              <a:buNone/>
            </a:pPr>
            <a:r>
              <a:rPr lang="en-US" dirty="0"/>
              <a:t>1) Outer multinucleated </a:t>
            </a:r>
            <a:r>
              <a:rPr lang="en-US" b="1" dirty="0" err="1">
                <a:solidFill>
                  <a:schemeClr val="accent1"/>
                </a:solidFill>
              </a:rPr>
              <a:t>Syncytiotrophoblast</a:t>
            </a:r>
            <a:endParaRPr lang="en-US" b="1" dirty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en-US" dirty="0"/>
              <a:t>2) Inner mononuclear </a:t>
            </a:r>
            <a:r>
              <a:rPr lang="en-US" b="1" dirty="0" err="1">
                <a:solidFill>
                  <a:schemeClr val="accent1"/>
                </a:solidFill>
              </a:rPr>
              <a:t>Cytotrophoblast</a:t>
            </a:r>
            <a:r>
              <a:rPr lang="en-US" b="1" dirty="0">
                <a:solidFill>
                  <a:schemeClr val="accent1"/>
                </a:solidFill>
              </a:rPr>
              <a:t>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1935</Words>
  <Application>Microsoft Office PowerPoint</Application>
  <PresentationFormat>On-screen Show (4:3)</PresentationFormat>
  <Paragraphs>317</Paragraphs>
  <Slides>51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Placenta &amp; Membranes- Development &amp; Anatomy</vt:lpstr>
      <vt:lpstr>PowerPoint Presentation</vt:lpstr>
      <vt:lpstr>PowerPoint Presentation</vt:lpstr>
      <vt:lpstr>Placenta</vt:lpstr>
      <vt:lpstr>PLACENTA</vt:lpstr>
      <vt:lpstr>PowerPoint Presentation</vt:lpstr>
      <vt:lpstr>PowerPoint Presentation</vt:lpstr>
      <vt:lpstr>Fertilization of the Ovum and Cleavage of the Zygote</vt:lpstr>
      <vt:lpstr>Development</vt:lpstr>
      <vt:lpstr>PowerPoint Presentation</vt:lpstr>
      <vt:lpstr>PowerPoint Presentation</vt:lpstr>
      <vt:lpstr>Development of chorionic villi.</vt:lpstr>
      <vt:lpstr>DECIDUA</vt:lpstr>
      <vt:lpstr>PowerPoint Presentation</vt:lpstr>
      <vt:lpstr>PowerPoint Presentation</vt:lpstr>
      <vt:lpstr>PowerPoint Presentation</vt:lpstr>
      <vt:lpstr>PowerPoint Presentation</vt:lpstr>
      <vt:lpstr>Development of Umbilical Cord</vt:lpstr>
      <vt:lpstr>Umbilical Cord and related Structures </vt:lpstr>
      <vt:lpstr>FULL-TERM UMBILICAL CORD</vt:lpstr>
      <vt:lpstr>PowerPoint Presentation</vt:lpstr>
      <vt:lpstr>STRUCTURES  In Placenta</vt:lpstr>
      <vt:lpstr>PowerPoint Presentation</vt:lpstr>
      <vt:lpstr>PowerPoint Presentation</vt:lpstr>
      <vt:lpstr>                    Types of Villi</vt:lpstr>
      <vt:lpstr>Tertiary villi</vt:lpstr>
      <vt:lpstr>Placental Barrier</vt:lpstr>
      <vt:lpstr>Placental Circulation</vt:lpstr>
      <vt:lpstr>PowerPoint Presentation</vt:lpstr>
      <vt:lpstr>Fetal Membranes</vt:lpstr>
      <vt:lpstr>PowerPoint Presentation</vt:lpstr>
      <vt:lpstr>PowerPoint Presentation</vt:lpstr>
      <vt:lpstr>Development of Membranes</vt:lpstr>
      <vt:lpstr>PowerPoint Presentation</vt:lpstr>
      <vt:lpstr>PowerPoint Presentation</vt:lpstr>
      <vt:lpstr>Embryonic Development after Implantation</vt:lpstr>
      <vt:lpstr>PowerPoint Presentation</vt:lpstr>
      <vt:lpstr>PowerPoint Presentation</vt:lpstr>
      <vt:lpstr>PowerPoint Presentation</vt:lpstr>
      <vt:lpstr>Amniotic Fluid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Placenta &amp; Membranes- Development &amp; Anatomy</dc:title>
  <dc:creator>user</dc:creator>
  <cp:lastModifiedBy>919692118019</cp:lastModifiedBy>
  <cp:revision>64</cp:revision>
  <dcterms:created xsi:type="dcterms:W3CDTF">2013-10-04T05:40:36Z</dcterms:created>
  <dcterms:modified xsi:type="dcterms:W3CDTF">2025-05-29T06:25:31Z</dcterms:modified>
</cp:coreProperties>
</file>