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82" r:id="rId2"/>
    <p:sldId id="257" r:id="rId3"/>
    <p:sldId id="343" r:id="rId4"/>
    <p:sldId id="283" r:id="rId5"/>
    <p:sldId id="284" r:id="rId6"/>
    <p:sldId id="261" r:id="rId7"/>
    <p:sldId id="305" r:id="rId8"/>
    <p:sldId id="306" r:id="rId9"/>
    <p:sldId id="258" r:id="rId10"/>
    <p:sldId id="259" r:id="rId11"/>
    <p:sldId id="307" r:id="rId12"/>
    <p:sldId id="326" r:id="rId13"/>
    <p:sldId id="308" r:id="rId14"/>
    <p:sldId id="263" r:id="rId15"/>
    <p:sldId id="262" r:id="rId16"/>
    <p:sldId id="264" r:id="rId17"/>
    <p:sldId id="265" r:id="rId18"/>
    <p:sldId id="266" r:id="rId19"/>
    <p:sldId id="327" r:id="rId20"/>
    <p:sldId id="310" r:id="rId21"/>
    <p:sldId id="328" r:id="rId22"/>
    <p:sldId id="321" r:id="rId23"/>
    <p:sldId id="329" r:id="rId24"/>
    <p:sldId id="322" r:id="rId25"/>
    <p:sldId id="323" r:id="rId26"/>
    <p:sldId id="330" r:id="rId27"/>
    <p:sldId id="331" r:id="rId28"/>
    <p:sldId id="339" r:id="rId29"/>
    <p:sldId id="325" r:id="rId30"/>
    <p:sldId id="299" r:id="rId31"/>
    <p:sldId id="285" r:id="rId32"/>
    <p:sldId id="286" r:id="rId33"/>
    <p:sldId id="276" r:id="rId34"/>
    <p:sldId id="333" r:id="rId35"/>
    <p:sldId id="280" r:id="rId36"/>
    <p:sldId id="275" r:id="rId37"/>
    <p:sldId id="291" r:id="rId38"/>
    <p:sldId id="346" r:id="rId39"/>
    <p:sldId id="347" r:id="rId40"/>
    <p:sldId id="340" r:id="rId41"/>
    <p:sldId id="344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FF00"/>
    <a:srgbClr val="FF66FF"/>
    <a:srgbClr val="FF0000"/>
    <a:srgbClr val="33CCFF"/>
    <a:srgbClr val="FFFF99"/>
    <a:srgbClr val="A80A9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9F6274-01B8-6AF6-4632-8C89434B48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0680E1-DE5A-F92E-6A84-7A93D11A38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85D9E2-E785-D5ED-C1C8-D80E1028FA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E11A0-B3D8-43A5-8FC9-0454103E3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2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CA7ABE-8B1D-4B67-B76A-72E4045DD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2583D6-EE65-6413-4626-AB79E1FA6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34A3AF-C916-123D-9570-E47BA4297F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20A58-EABF-4816-9F16-B69FD1D115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60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98FA38-2AEE-30D0-2BCD-D20E6E68F0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29391A-6AD0-5539-24D2-69E71F4C39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970705-F2F3-199A-A95A-4CAB9F507F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187E7-05C9-4CAB-92D6-F974D9759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613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76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676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838200" y="38100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CC12940-B317-700C-63C6-E52B865EB4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64DD8F1-8946-B942-4EF9-B125038719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CAF889A-CC64-52E9-AF5F-E913606FCC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B4AA52-2789-4C04-8DA6-8D515BD9F6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694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5EF294-4895-716F-154D-83AA0897A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4BAC07-F81F-93E4-E20B-8095506E3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55F3F-1EC5-DEEC-A104-0EC96E363B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447D3-B891-411B-8631-02A7198C97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499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8100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8F4C3C-F6E1-4C9E-5173-5A25918B5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847CF7-3861-DD9E-B705-E4CA28884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0F34E-6F42-5CE2-E884-231238DC5F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5A3C9-C421-40FF-A139-C8D03BAFF4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817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676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8100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590D9FD-6908-5D8A-33E3-18DDB350CC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072205E-5FB5-D2C0-4A5F-E170ECABF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27B7C60-FEE0-11A1-F94E-F304AFDF2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9CA10-BF2A-47BE-B07C-17744DCD08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221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AB30C5-F8E8-B834-E4B3-41017F78D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A26DBE-B971-64B6-D652-D34C3B4CAE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796CA1-8072-027F-1DCE-382DDCF7B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D43E6-E2F0-407C-86CF-C81A3AABF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952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8CD5F7-23B5-CAD6-AB98-C5A08CDE6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8C6ABB-5BB7-D57A-FF5A-BA3894E873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C7B9BE-21FC-5B96-208C-D9FD3530E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D578E1-CD48-4623-A901-C45FD264A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20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676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8100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60F3A1D-269E-80BC-439B-8453BCA166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4739FB1-475A-4CC6-5985-C7203BE3A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C488F86-CEBE-0086-D6AE-544A6B42A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530C0-E75D-4683-B5E3-D976412ECE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62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C42063-E9B6-6922-1239-3EA4D1D90C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8BD934-71F1-AC18-C387-5263681A87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50D640-5058-2B3A-B739-FBC3A4A3D3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FBB3F-6BDB-48FC-B6E4-18DA50CDF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35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E48AF7-4398-B179-30F9-6617942C30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D876C6-0E33-0444-B315-600983FF3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DD17F-CA49-09CE-E8B6-00D8E388CA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3A430-CFB9-4B26-A358-ABFCAD3CAF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27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01D5C-438A-4834-2AFB-9770D20C5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68857-E43E-1328-4946-F10AC5A620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A722D7-06F3-DD21-AC27-A2C64437B8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EFD3-2B85-4AE7-8825-98A44B0C85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4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AF4B7D7-F314-2415-7E12-89CDBBEDA1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04A0EE-6D89-D03B-975A-BA12924F22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DD705D1-0726-0AC1-3484-7DC922B839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BFEAB7-D436-4546-AA2A-E9793CE71D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95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6A6A6E-94D0-D4F2-1762-340C61919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062881-AABE-337A-9357-FAC3D0F702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AB2F13-CD2D-6A42-E945-587CD5CB0D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2A310-4DF2-4132-A427-EEA781A8BB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49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CA315C-77D4-4B6A-1BB6-179C7BE125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31BC23-1542-FA25-64EC-F87785E0B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A3A001-D313-07A3-58DB-05AE1B8190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98FC8-3694-4362-A76D-04B225428E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73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5C1B08-5520-AA28-A0B8-186008C176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A95594-9D8A-AA10-8E3C-1BF39F514E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2DAE71-260C-3ADE-BF24-212E8BB3C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0FDCE-338E-4EEE-A7FD-8C65AE2610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3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2B228F-77A6-3E2F-152C-72E1F0AED9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3735E6-2A7E-1794-BF76-E19E31E69B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46A99E-68B2-41E3-F5AF-0E377882A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20CAF-8AF5-4214-A7E3-8012A8AC8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38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B21F22D-0A56-B7F6-BEA1-00C97A1CA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4DA143-5B66-B33D-7EBF-E358849BC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3668" name="Rectangle 4">
            <a:extLst>
              <a:ext uri="{FF2B5EF4-FFF2-40B4-BE49-F238E27FC236}">
                <a16:creationId xmlns:a16="http://schemas.microsoft.com/office/drawing/2014/main" id="{FAF7C804-A333-2897-CE06-A9D9E57EDC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>
            <a:extLst>
              <a:ext uri="{FF2B5EF4-FFF2-40B4-BE49-F238E27FC236}">
                <a16:creationId xmlns:a16="http://schemas.microsoft.com/office/drawing/2014/main" id="{82BDAFAD-6342-7F55-A80B-3ECADC4BA5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0" name="Rectangle 6">
            <a:extLst>
              <a:ext uri="{FF2B5EF4-FFF2-40B4-BE49-F238E27FC236}">
                <a16:creationId xmlns:a16="http://schemas.microsoft.com/office/drawing/2014/main" id="{A532E4BE-79AE-2023-D1C9-A94019C679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F3A3949A-91CC-4850-A8FB-F41F37E23A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C842DE47-74DC-1479-71DB-1FF495D01B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PHYSIOLOGICAL CHANGES DURING PREGNANCY</a:t>
            </a:r>
            <a:br>
              <a:rPr lang="en-US" altLang="en-US" sz="3600" b="1"/>
            </a:br>
            <a:r>
              <a:rPr lang="en-US" altLang="en-US" sz="3600" b="1"/>
              <a:t>Part 1</a:t>
            </a: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DF0D7D4F-E805-7701-D798-38AC5643A82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4419600"/>
            <a:ext cx="8229600" cy="1752600"/>
          </a:xfrm>
        </p:spPr>
        <p:txBody>
          <a:bodyPr/>
          <a:lstStyle/>
          <a:p>
            <a:pPr eaLnBrk="1" hangingPunct="1"/>
            <a:r>
              <a:rPr lang="en-US" altLang="en-US"/>
              <a:t>Mrs. REENA MATHEW</a:t>
            </a:r>
          </a:p>
          <a:p>
            <a:pPr eaLnBrk="1" hangingPunct="1"/>
            <a:r>
              <a:rPr lang="en-US" altLang="en-US"/>
              <a:t>ASSO. PROFESSOR</a:t>
            </a:r>
          </a:p>
          <a:p>
            <a:pPr eaLnBrk="1" hangingPunct="1"/>
            <a:r>
              <a:rPr lang="en-US" altLang="en-US"/>
              <a:t>OBG DEPT</a:t>
            </a:r>
          </a:p>
          <a:p>
            <a:pPr eaLnBrk="1" hangingPunct="1"/>
            <a:r>
              <a:rPr lang="en-US" altLang="en-US"/>
              <a:t>JINSAR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8342F3EA-9F7E-8321-346A-D79A48633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4D0310B-60CA-FD46-B627-EB74E800B3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3814763" cy="4114800"/>
          </a:xfrm>
        </p:spPr>
        <p:txBody>
          <a:bodyPr/>
          <a:lstStyle/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Uteroplacental blood flow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 - Uterine vessels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 - Ovarian vessels</a:t>
            </a:r>
          </a:p>
        </p:txBody>
      </p:sp>
      <p:pic>
        <p:nvPicPr>
          <p:cNvPr id="11268" name="Picture 6" descr="bld supply uterus">
            <a:extLst>
              <a:ext uri="{FF2B5EF4-FFF2-40B4-BE49-F238E27FC236}">
                <a16:creationId xmlns:a16="http://schemas.microsoft.com/office/drawing/2014/main" id="{E2EAC3DE-7560-3EA0-2A7F-4DCE1C4CEA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6850" y="1676400"/>
            <a:ext cx="2852738" cy="4114800"/>
          </a:xfrm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8F1AC1E-5E55-0496-BFF2-1F99DA790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ISTHMUS</a:t>
            </a:r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id="{118BDF17-F010-643D-B1BE-D6E186F5F24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4419600" cy="4572000"/>
          </a:xfrm>
        </p:spPr>
        <p:txBody>
          <a:bodyPr/>
          <a:lstStyle/>
          <a:p>
            <a:pPr eaLnBrk="1" hangingPunct="1"/>
            <a:r>
              <a:rPr lang="en-US" altLang="en-US" sz="2800"/>
              <a:t>Structural &amp; functional changes.</a:t>
            </a:r>
          </a:p>
          <a:p>
            <a:pPr eaLnBrk="1" hangingPunct="1"/>
            <a:r>
              <a:rPr lang="en-US" altLang="en-US" sz="2800"/>
              <a:t>Ist trimester – hypertrophy &amp; elongation </a:t>
            </a:r>
            <a:r>
              <a:rPr lang="en-US" altLang="en-US" sz="2800">
                <a:sym typeface="Wingdings" panose="05000000000000000000" pitchFamily="2" charset="2"/>
              </a:rPr>
              <a:t>3 times.</a:t>
            </a:r>
          </a:p>
          <a:p>
            <a:pPr eaLnBrk="1" hangingPunct="1"/>
            <a:r>
              <a:rPr lang="en-US" altLang="en-US" sz="2800">
                <a:sym typeface="Wingdings" panose="05000000000000000000" pitchFamily="2" charset="2"/>
              </a:rPr>
              <a:t>Circular muscle fibres acts as sphincter – retain fetus</a:t>
            </a:r>
          </a:p>
          <a:p>
            <a:pPr eaLnBrk="1" hangingPunct="1"/>
            <a:r>
              <a:rPr lang="en-US" altLang="en-US" sz="2800">
                <a:sym typeface="Wingdings" panose="05000000000000000000" pitchFamily="2" charset="2"/>
              </a:rPr>
              <a:t>Incomepetency – mitrimester abortion</a:t>
            </a:r>
            <a:endParaRPr lang="en-US" altLang="en-US" sz="2800"/>
          </a:p>
        </p:txBody>
      </p:sp>
      <p:pic>
        <p:nvPicPr>
          <p:cNvPr id="12292" name="Picture 7" descr="isthumus">
            <a:extLst>
              <a:ext uri="{FF2B5EF4-FFF2-40B4-BE49-F238E27FC236}">
                <a16:creationId xmlns:a16="http://schemas.microsoft.com/office/drawing/2014/main" id="{96DE1049-F51C-7198-0DC8-8A319EA900B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8388" y="1676400"/>
            <a:ext cx="3654425" cy="4114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7E4717A3-0F0D-9913-2DBD-4D999989D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Lower uterine segment</a:t>
            </a:r>
          </a:p>
        </p:txBody>
      </p:sp>
      <p:sp>
        <p:nvSpPr>
          <p:cNvPr id="13315" name="Rectangle 6">
            <a:extLst>
              <a:ext uri="{FF2B5EF4-FFF2-40B4-BE49-F238E27FC236}">
                <a16:creationId xmlns:a16="http://schemas.microsoft.com/office/drawing/2014/main" id="{7EC1F0DB-AF34-5AED-71F4-0C2916966E8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4495800"/>
            <a:ext cx="7772400" cy="1905000"/>
          </a:xfrm>
        </p:spPr>
        <p:txBody>
          <a:bodyPr/>
          <a:lstStyle/>
          <a:p>
            <a:pPr eaLnBrk="1" hangingPunct="1"/>
            <a:r>
              <a:rPr lang="en-US" altLang="en-US" sz="2800"/>
              <a:t>Lower uterine segment forms from isthmus in late pregnancy.</a:t>
            </a:r>
          </a:p>
        </p:txBody>
      </p:sp>
      <p:pic>
        <p:nvPicPr>
          <p:cNvPr id="13316" name="Picture 7" descr="lus">
            <a:extLst>
              <a:ext uri="{FF2B5EF4-FFF2-40B4-BE49-F238E27FC236}">
                <a16:creationId xmlns:a16="http://schemas.microsoft.com/office/drawing/2014/main" id="{4F2D81EA-89FF-9864-27AC-72253374DF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00200"/>
            <a:ext cx="7772400" cy="27273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334E57B-BBA9-DCDB-E8D5-FF109F726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CERVIX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16ACF623-DF22-E692-08A7-0EC9127045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5410200" cy="5029200"/>
          </a:xfrm>
        </p:spPr>
        <p:txBody>
          <a:bodyPr/>
          <a:lstStyle/>
          <a:p>
            <a:pPr eaLnBrk="1" hangingPunct="1"/>
            <a:r>
              <a:rPr lang="en-US" altLang="en-US" sz="2400" u="sng"/>
              <a:t>Stroma</a:t>
            </a:r>
            <a:r>
              <a:rPr lang="en-US" altLang="en-US" sz="2400"/>
              <a:t> – hypertrophy –plasia of elastic &amp; connective tissue</a:t>
            </a:r>
          </a:p>
          <a:p>
            <a:pPr eaLnBrk="1" hangingPunct="1"/>
            <a:r>
              <a:rPr lang="en-US" altLang="en-US" sz="2400"/>
              <a:t>Vascularity is increased – blue color </a:t>
            </a:r>
          </a:p>
          <a:p>
            <a:pPr eaLnBrk="1" hangingPunct="1"/>
            <a:r>
              <a:rPr lang="en-US" altLang="en-US" sz="2400"/>
              <a:t>Glandular hyperplasia &amp; hypertophy </a:t>
            </a:r>
          </a:p>
          <a:p>
            <a:pPr eaLnBrk="1" hangingPunct="1"/>
            <a:r>
              <a:rPr lang="en-US" altLang="en-US" sz="2400"/>
              <a:t>Marked softening of cervix (6wks) – Goodell’s sign</a:t>
            </a:r>
          </a:p>
          <a:p>
            <a:pPr eaLnBrk="1" hangingPunct="1"/>
            <a:r>
              <a:rPr lang="en-US" altLang="en-US" sz="2400"/>
              <a:t>Diagnostic as well as facilitates dilatation during labor.</a:t>
            </a:r>
          </a:p>
          <a:p>
            <a:pPr eaLnBrk="1" hangingPunct="1"/>
            <a:r>
              <a:rPr lang="en-US" altLang="en-US" sz="2400"/>
              <a:t>Copious secretion – leucorrhea – due to progesterone – mucus plug</a:t>
            </a:r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6673888C-83BD-5B36-0BCF-99EB3FCCF6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057400"/>
            <a:ext cx="3013075" cy="3352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4C359F2-ED3C-7D6B-A154-78202ADFC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SKIN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F8B1D52-46D5-A537-EAB1-1EF41BF29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Pregnancy mask/melasma gravidarum</a:t>
            </a:r>
          </a:p>
          <a:p>
            <a:pPr eaLnBrk="1" hangingPunct="1"/>
            <a:r>
              <a:rPr lang="en-US" altLang="en-US" sz="2800"/>
              <a:t>Linea nigra                       </a:t>
            </a:r>
            <a:r>
              <a:rPr lang="en-US" altLang="en-US" sz="2800">
                <a:sym typeface="Wingdings" panose="05000000000000000000" pitchFamily="2" charset="2"/>
              </a:rPr>
              <a:t> MSH</a:t>
            </a:r>
          </a:p>
          <a:p>
            <a:pPr eaLnBrk="1" hangingPunct="1"/>
            <a:r>
              <a:rPr lang="en-US" altLang="en-US" sz="2800">
                <a:sym typeface="Wingdings" panose="05000000000000000000" pitchFamily="2" charset="2"/>
              </a:rPr>
              <a:t>Striae gravidarum</a:t>
            </a:r>
          </a:p>
          <a:p>
            <a:pPr eaLnBrk="1" hangingPunct="1"/>
            <a:r>
              <a:rPr lang="en-US" altLang="en-US" sz="2800">
                <a:sym typeface="Wingdings" panose="05000000000000000000" pitchFamily="2" charset="2"/>
              </a:rPr>
              <a:t>Striae albicans</a:t>
            </a:r>
          </a:p>
          <a:p>
            <a:pPr eaLnBrk="1" hangingPunct="1"/>
            <a:r>
              <a:rPr lang="en-US" altLang="en-US" sz="2800">
                <a:sym typeface="Wingdings" panose="05000000000000000000" pitchFamily="2" charset="2"/>
              </a:rPr>
              <a:t>Vascular spider          } Estrogen</a:t>
            </a:r>
          </a:p>
          <a:p>
            <a:pPr eaLnBrk="1" hangingPunct="1"/>
            <a:r>
              <a:rPr lang="en-US" altLang="en-US" sz="2800">
                <a:sym typeface="Wingdings" panose="05000000000000000000" pitchFamily="2" charset="2"/>
              </a:rPr>
              <a:t>Palmer erythema</a:t>
            </a:r>
            <a:r>
              <a:rPr lang="en-US" altLang="en-US"/>
              <a:t>      }   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0F49D23-B019-3443-626E-CA8E95F8C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SKIN</a:t>
            </a:r>
          </a:p>
        </p:txBody>
      </p:sp>
      <p:pic>
        <p:nvPicPr>
          <p:cNvPr id="16387" name="Picture 8" descr="stria grav">
            <a:extLst>
              <a:ext uri="{FF2B5EF4-FFF2-40B4-BE49-F238E27FC236}">
                <a16:creationId xmlns:a16="http://schemas.microsoft.com/office/drawing/2014/main" id="{EDB7E28D-B21E-3FAC-400E-6B4622D3BCA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810000"/>
            <a:ext cx="3657600" cy="2522538"/>
          </a:xfrm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6388" name="Picture 11" descr="preg mask">
            <a:extLst>
              <a:ext uri="{FF2B5EF4-FFF2-40B4-BE49-F238E27FC236}">
                <a16:creationId xmlns:a16="http://schemas.microsoft.com/office/drawing/2014/main" id="{DBE9BA04-A687-9465-77C2-58CA96F3FFA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022475"/>
            <a:ext cx="3814763" cy="3182938"/>
          </a:xfrm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6389" name="Picture 12" descr="linea">
            <a:extLst>
              <a:ext uri="{FF2B5EF4-FFF2-40B4-BE49-F238E27FC236}">
                <a16:creationId xmlns:a16="http://schemas.microsoft.com/office/drawing/2014/main" id="{30F54E7E-25A6-8E7C-7908-25DD973C809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447800"/>
            <a:ext cx="3429000" cy="2211388"/>
          </a:xfrm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0BAE31C-4FE2-B061-B123-FC675A2D6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708025"/>
          </a:xfrm>
        </p:spPr>
        <p:txBody>
          <a:bodyPr/>
          <a:lstStyle/>
          <a:p>
            <a:pPr eaLnBrk="1" hangingPunct="1"/>
            <a:r>
              <a:rPr lang="en-US" altLang="en-US"/>
              <a:t>BREAST</a:t>
            </a:r>
          </a:p>
        </p:txBody>
      </p:sp>
      <p:sp>
        <p:nvSpPr>
          <p:cNvPr id="17411" name="Rectangle 7">
            <a:extLst>
              <a:ext uri="{FF2B5EF4-FFF2-40B4-BE49-F238E27FC236}">
                <a16:creationId xmlns:a16="http://schemas.microsoft.com/office/drawing/2014/main" id="{8C432F62-F076-64A7-BA68-D299F645CBD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371600"/>
            <a:ext cx="4648200" cy="4800600"/>
          </a:xfrm>
        </p:spPr>
        <p:txBody>
          <a:bodyPr/>
          <a:lstStyle/>
          <a:p>
            <a:pPr eaLnBrk="1" hangingPunct="1"/>
            <a:r>
              <a:rPr lang="en-US" altLang="en-US" sz="2400"/>
              <a:t>Primi &gt; multi</a:t>
            </a:r>
          </a:p>
          <a:p>
            <a:pPr eaLnBrk="1" hangingPunct="1"/>
            <a:r>
              <a:rPr lang="en-US" altLang="en-US" sz="2400"/>
              <a:t>Size increases – proliferation of ducts &amp; alveoli</a:t>
            </a:r>
          </a:p>
          <a:p>
            <a:pPr eaLnBrk="1" hangingPunct="1"/>
            <a:r>
              <a:rPr lang="en-US" altLang="en-US" sz="2400"/>
              <a:t>Myoepithelial cells</a:t>
            </a:r>
          </a:p>
          <a:p>
            <a:pPr eaLnBrk="1" hangingPunct="1"/>
            <a:r>
              <a:rPr lang="en-US" altLang="en-US" sz="2400"/>
              <a:t>Axillary tail –enlarge,painful</a:t>
            </a:r>
          </a:p>
          <a:p>
            <a:pPr eaLnBrk="1" hangingPunct="1"/>
            <a:r>
              <a:rPr lang="en-US" altLang="en-US" sz="2400"/>
              <a:t>Montgomery tubercle</a:t>
            </a:r>
          </a:p>
          <a:p>
            <a:pPr eaLnBrk="1" hangingPunct="1"/>
            <a:r>
              <a:rPr lang="en-US" altLang="en-US" sz="2400"/>
              <a:t>Secondary areola</a:t>
            </a:r>
          </a:p>
          <a:p>
            <a:pPr eaLnBrk="1" hangingPunct="1"/>
            <a:r>
              <a:rPr lang="en-US" altLang="en-US" sz="2400"/>
              <a:t>Seceretion – 12</a:t>
            </a:r>
            <a:r>
              <a:rPr lang="en-US" altLang="en-US" sz="2400" baseline="30000"/>
              <a:t>th</a:t>
            </a:r>
            <a:r>
              <a:rPr lang="en-US" altLang="en-US" sz="2400"/>
              <a:t> wk, colostrum</a:t>
            </a:r>
          </a:p>
        </p:txBody>
      </p:sp>
      <p:pic>
        <p:nvPicPr>
          <p:cNvPr id="17412" name="Picture 8" descr="breast c">
            <a:extLst>
              <a:ext uri="{FF2B5EF4-FFF2-40B4-BE49-F238E27FC236}">
                <a16:creationId xmlns:a16="http://schemas.microsoft.com/office/drawing/2014/main" id="{A68A876B-2382-C914-B38B-52E8813B060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19200"/>
            <a:ext cx="3886200" cy="47244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>
            <a:extLst>
              <a:ext uri="{FF2B5EF4-FFF2-40B4-BE49-F238E27FC236}">
                <a16:creationId xmlns:a16="http://schemas.microsoft.com/office/drawing/2014/main" id="{9A2F404F-DB51-7BF6-6FEE-BF1C44DE7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WEIGHT GAIN</a:t>
            </a:r>
          </a:p>
        </p:txBody>
      </p:sp>
      <p:pic>
        <p:nvPicPr>
          <p:cNvPr id="18435" name="Picture 21" descr="wt gain1">
            <a:extLst>
              <a:ext uri="{FF2B5EF4-FFF2-40B4-BE49-F238E27FC236}">
                <a16:creationId xmlns:a16="http://schemas.microsoft.com/office/drawing/2014/main" id="{5369C3CB-32AA-770B-D8C7-C9823A79A6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057400"/>
            <a:ext cx="5029200" cy="4038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796E5C7F-CE03-701C-8029-886A904AE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0960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Weight Gain</a:t>
            </a: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DAAB80CE-808B-984A-67E6-BAFB8F44A9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5562600" cy="5181600"/>
          </a:xfrm>
        </p:spPr>
        <p:txBody>
          <a:bodyPr/>
          <a:lstStyle/>
          <a:p>
            <a:pPr eaLnBrk="1" hangingPunct="1"/>
            <a:r>
              <a:rPr lang="en-US" altLang="en-US" sz="2400"/>
              <a:t>Early pregnancy- wt loss</a:t>
            </a:r>
          </a:p>
          <a:p>
            <a:pPr eaLnBrk="1" hangingPunct="1"/>
            <a:r>
              <a:rPr lang="en-US" altLang="en-US" sz="2400"/>
              <a:t>Progressive till last 2 wks</a:t>
            </a:r>
          </a:p>
          <a:p>
            <a:pPr eaLnBrk="1" hangingPunct="1"/>
            <a:r>
              <a:rPr lang="en-US" altLang="en-US" sz="2400">
                <a:solidFill>
                  <a:srgbClr val="FFFF99"/>
                </a:solidFill>
              </a:rPr>
              <a:t>Total wt gain -11kg(24lb)</a:t>
            </a:r>
          </a:p>
          <a:p>
            <a:pPr eaLnBrk="1" hangingPunct="1"/>
            <a:r>
              <a:rPr lang="en-US" altLang="en-US" sz="2400"/>
              <a:t>1</a:t>
            </a:r>
            <a:r>
              <a:rPr lang="en-US" altLang="en-US" sz="2400" baseline="30000"/>
              <a:t>st</a:t>
            </a:r>
            <a:r>
              <a:rPr lang="en-US" altLang="en-US" sz="2400"/>
              <a:t>-1kg, 2</a:t>
            </a:r>
            <a:r>
              <a:rPr lang="en-US" altLang="en-US" sz="2400" baseline="30000"/>
              <a:t>nd</a:t>
            </a:r>
            <a:r>
              <a:rPr lang="en-US" altLang="en-US" sz="2400"/>
              <a:t>-5kg, 3</a:t>
            </a:r>
            <a:r>
              <a:rPr lang="en-US" altLang="en-US" sz="2400" baseline="30000"/>
              <a:t>rd</a:t>
            </a:r>
            <a:r>
              <a:rPr lang="en-US" altLang="en-US" sz="2400"/>
              <a:t>-5kg</a:t>
            </a:r>
          </a:p>
          <a:p>
            <a:pPr eaLnBrk="1" hangingPunct="1"/>
            <a:r>
              <a:rPr lang="en-US" altLang="en-US" sz="2400"/>
              <a:t>Periodic &amp; regular weight checking must</a:t>
            </a:r>
          </a:p>
          <a:p>
            <a:pPr eaLnBrk="1" hangingPunct="1"/>
            <a:r>
              <a:rPr lang="en-US" altLang="en-US" sz="2400"/>
              <a:t>Rapid wt gain-&gt;0.5kg[1lb]/wk or &gt;2kg[5lb]/month in 3</a:t>
            </a:r>
            <a:r>
              <a:rPr lang="en-US" altLang="en-US" sz="2400" baseline="30000"/>
              <a:t>rd</a:t>
            </a:r>
            <a:r>
              <a:rPr lang="en-US" altLang="en-US" sz="2400"/>
              <a:t> trimester -&gt;pre-eclampsia</a:t>
            </a:r>
          </a:p>
          <a:p>
            <a:pPr eaLnBrk="1" hangingPunct="1"/>
            <a:r>
              <a:rPr lang="en-US" altLang="en-US" sz="2400"/>
              <a:t>Stationary or falling wt </a:t>
            </a:r>
            <a:r>
              <a:rPr lang="en-US" altLang="en-US" sz="2400">
                <a:sym typeface="Wingdings" panose="05000000000000000000" pitchFamily="2" charset="2"/>
              </a:rPr>
              <a:t> IUGR, IUD</a:t>
            </a:r>
          </a:p>
          <a:p>
            <a:pPr eaLnBrk="1" hangingPunct="1"/>
            <a:r>
              <a:rPr lang="en-US" altLang="en-US" sz="2400">
                <a:sym typeface="Wingdings" panose="05000000000000000000" pitchFamily="2" charset="2"/>
              </a:rPr>
              <a:t>Ideal wt gain-BMI</a:t>
            </a:r>
          </a:p>
          <a:p>
            <a:pPr eaLnBrk="1" hangingPunct="1"/>
            <a:r>
              <a:rPr lang="en-US" altLang="en-US" sz="2400">
                <a:sym typeface="Wingdings" panose="05000000000000000000" pitchFamily="2" charset="2"/>
              </a:rPr>
              <a:t>Normal 20-2611-16kg Obese &gt;297kg,  Underweight &lt;1918kg</a:t>
            </a:r>
            <a:endParaRPr lang="en-US" altLang="en-US" sz="2400"/>
          </a:p>
        </p:txBody>
      </p:sp>
      <p:pic>
        <p:nvPicPr>
          <p:cNvPr id="19460" name="Picture 9" descr="pregnancy-weight-gain">
            <a:extLst>
              <a:ext uri="{FF2B5EF4-FFF2-40B4-BE49-F238E27FC236}">
                <a16:creationId xmlns:a16="http://schemas.microsoft.com/office/drawing/2014/main" id="{13250406-D937-9840-6162-BD08381AFF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609600"/>
            <a:ext cx="2362200" cy="2981325"/>
          </a:xfrm>
        </p:spPr>
      </p:pic>
      <p:pic>
        <p:nvPicPr>
          <p:cNvPr id="19461" name="Picture 10" descr="wt gain1">
            <a:extLst>
              <a:ext uri="{FF2B5EF4-FFF2-40B4-BE49-F238E27FC236}">
                <a16:creationId xmlns:a16="http://schemas.microsoft.com/office/drawing/2014/main" id="{E46EE1C6-126F-20B0-1C47-18B3DD6D7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2438400" cy="228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FF0E2D1-B147-4CE8-FC73-FF9D55DE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Distribution of weight </a:t>
            </a:r>
          </a:p>
        </p:txBody>
      </p:sp>
      <p:sp>
        <p:nvSpPr>
          <p:cNvPr id="20483" name="Content Placeholder 3">
            <a:extLst>
              <a:ext uri="{FF2B5EF4-FFF2-40B4-BE49-F238E27FC236}">
                <a16:creationId xmlns:a16="http://schemas.microsoft.com/office/drawing/2014/main" id="{F894BD75-3B8D-3EEF-884C-DB92B5BE85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Reproductive weight gain – 6 kg</a:t>
            </a:r>
          </a:p>
          <a:p>
            <a:pPr eaLnBrk="1" hangingPunct="1"/>
            <a:r>
              <a:rPr lang="en-US" altLang="en-US"/>
              <a:t>Fetus – 3.3 kg</a:t>
            </a:r>
          </a:p>
          <a:p>
            <a:pPr eaLnBrk="1" hangingPunct="1"/>
            <a:r>
              <a:rPr lang="en-US" altLang="en-US"/>
              <a:t>Placenta – 0.6 kg</a:t>
            </a:r>
          </a:p>
          <a:p>
            <a:pPr eaLnBrk="1" hangingPunct="1"/>
            <a:r>
              <a:rPr lang="en-US" altLang="en-US"/>
              <a:t>Liqour – 0.8 kg</a:t>
            </a:r>
          </a:p>
          <a:p>
            <a:pPr eaLnBrk="1" hangingPunct="1"/>
            <a:r>
              <a:rPr lang="en-US" altLang="en-US"/>
              <a:t>Uterus  - 0.9 kg</a:t>
            </a:r>
          </a:p>
          <a:p>
            <a:pPr eaLnBrk="1" hangingPunct="1"/>
            <a:r>
              <a:rPr lang="en-US" altLang="en-US"/>
              <a:t>Breast – 0.4 kg </a:t>
            </a:r>
          </a:p>
        </p:txBody>
      </p:sp>
      <p:sp>
        <p:nvSpPr>
          <p:cNvPr id="20484" name="Content Placeholder 4">
            <a:extLst>
              <a:ext uri="{FF2B5EF4-FFF2-40B4-BE49-F238E27FC236}">
                <a16:creationId xmlns:a16="http://schemas.microsoft.com/office/drawing/2014/main" id="{5C26C6FE-3F0B-3C2A-781B-186E563D41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Net maternal weight gain – 6 kg</a:t>
            </a:r>
          </a:p>
          <a:p>
            <a:pPr eaLnBrk="1" hangingPunct="1"/>
            <a:r>
              <a:rPr lang="en-US" altLang="en-US"/>
              <a:t>Blood volume – 1.3 kg</a:t>
            </a:r>
          </a:p>
          <a:p>
            <a:pPr eaLnBrk="1" hangingPunct="1"/>
            <a:r>
              <a:rPr lang="en-US" altLang="en-US"/>
              <a:t>ECF – 1.2 kg</a:t>
            </a:r>
          </a:p>
          <a:p>
            <a:pPr eaLnBrk="1" hangingPunct="1"/>
            <a:r>
              <a:rPr lang="en-US" altLang="en-US"/>
              <a:t>Fat &amp; protein – 3.5 kg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F18C3B3-BC5B-E131-C450-152F23D34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81200" y="152400"/>
            <a:ext cx="7162800" cy="990600"/>
          </a:xfrm>
        </p:spPr>
        <p:txBody>
          <a:bodyPr/>
          <a:lstStyle/>
          <a:p>
            <a:pPr eaLnBrk="1" hangingPunct="1"/>
            <a:r>
              <a:rPr lang="en-US" altLang="en-US" sz="4000"/>
              <a:t>Purpose –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7F3B3FE-3377-9820-0F3A-9BABE31E1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05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Anatomical + Physiological + biochemical adaptation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Stimuli – fetus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Can be misinterpreted as disease or may mask or worsen pre-existing disease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Lab values –abnormal – physiological anemia-misnomer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Virtually every organ system affected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Can touch almost any specialty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5B28A32-B2F8-0D6F-C457-9C3EF3D464F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CARDIOVASCULAR SYSTEM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70105EF-C28E-58C9-5171-E1261E0B58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Heart &amp; Circulation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82BD3CC-FDF1-19EC-C965-FCC9E8D6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3EA2587A-03DB-2344-EAC5-1D4140362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Anatomical changes</a:t>
            </a:r>
          </a:p>
          <a:p>
            <a:pPr eaLnBrk="1" hangingPunct="1"/>
            <a:r>
              <a:rPr lang="en-US" altLang="en-US"/>
              <a:t>Cardiac output</a:t>
            </a:r>
          </a:p>
          <a:p>
            <a:pPr eaLnBrk="1" hangingPunct="1"/>
            <a:r>
              <a:rPr lang="en-US" altLang="en-US"/>
              <a:t>Blood pressure – arterial &amp; venous</a:t>
            </a:r>
          </a:p>
          <a:p>
            <a:pPr eaLnBrk="1" hangingPunct="1"/>
            <a:r>
              <a:rPr lang="en-US" altLang="en-US"/>
              <a:t>Supine hypotension syndrome</a:t>
            </a:r>
          </a:p>
          <a:p>
            <a:pPr eaLnBrk="1" hangingPunct="1"/>
            <a:r>
              <a:rPr lang="en-US" altLang="en-US"/>
              <a:t>Regional distribution of blood flow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D8E36F3-88C5-15CE-B31F-B47E90189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Anatomical changes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D7E3745-45D1-F168-98FB-67C9B00E13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5181600" cy="45720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altLang="zh-CN" sz="2400">
                <a:ea typeface="宋体" panose="02010600030101010101" pitchFamily="2" charset="-122"/>
              </a:rPr>
              <a:t>Elevation of diaphragm due to enlarged uterus –</a:t>
            </a:r>
          </a:p>
          <a:p>
            <a:pPr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altLang="zh-CN" sz="2400">
                <a:ea typeface="宋体" panose="02010600030101010101" pitchFamily="2" charset="-122"/>
              </a:rPr>
              <a:t>Heart is pushed upwards &amp; outwards with slight rotation to left</a:t>
            </a:r>
          </a:p>
          <a:p>
            <a:pPr eaLnBrk="1" hangingPunct="1">
              <a:lnSpc>
                <a:spcPct val="115000"/>
              </a:lnSpc>
              <a:spcAft>
                <a:spcPct val="20000"/>
              </a:spcAft>
            </a:pPr>
            <a:endParaRPr lang="en-US" altLang="zh-CN" sz="2400">
              <a:ea typeface="宋体" panose="02010600030101010101" pitchFamily="2" charset="-122"/>
            </a:endParaRPr>
          </a:p>
        </p:txBody>
      </p:sp>
      <p:pic>
        <p:nvPicPr>
          <p:cNvPr id="23556" name="Picture 4" descr="cvs">
            <a:extLst>
              <a:ext uri="{FF2B5EF4-FFF2-40B4-BE49-F238E27FC236}">
                <a16:creationId xmlns:a16="http://schemas.microsoft.com/office/drawing/2014/main" id="{CA316F72-1B9D-15B0-32CC-93B30DD3B0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295400"/>
            <a:ext cx="3076575" cy="36195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BCC88E8C-9E16-E797-6ED9-7EE3C354B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Clinical finding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997253C5-22D0-76DB-5DD1-998BDE99C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51816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altLang="zh-CN" sz="2400">
                <a:ea typeface="宋体" panose="02010600030101010101" pitchFamily="2" charset="-122"/>
              </a:rPr>
              <a:t>Palpitation</a:t>
            </a:r>
          </a:p>
          <a:p>
            <a:pPr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altLang="zh-CN" sz="2400">
                <a:ea typeface="宋体" panose="02010600030101010101" pitchFamily="2" charset="-122"/>
              </a:rPr>
              <a:t>Apex beat – shifted to 4</a:t>
            </a:r>
            <a:r>
              <a:rPr lang="en-US" altLang="zh-CN" sz="2400" baseline="30000">
                <a:ea typeface="宋体" panose="02010600030101010101" pitchFamily="2" charset="-122"/>
              </a:rPr>
              <a:t>th</a:t>
            </a:r>
            <a:r>
              <a:rPr lang="en-US" altLang="zh-CN" sz="2400">
                <a:ea typeface="宋体" panose="02010600030101010101" pitchFamily="2" charset="-122"/>
              </a:rPr>
              <a:t> IC space, 2.5 cm outside MCL</a:t>
            </a:r>
          </a:p>
          <a:p>
            <a:pPr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altLang="zh-CN" sz="2400">
                <a:ea typeface="宋体" panose="02010600030101010101" pitchFamily="2" charset="-122"/>
              </a:rPr>
              <a:t>Pulse rate – slight rise</a:t>
            </a:r>
          </a:p>
          <a:p>
            <a:pPr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altLang="en-US" sz="2400">
                <a:solidFill>
                  <a:srgbClr val="FFFF00"/>
                </a:solidFill>
                <a:ea typeface="宋体" panose="02010600030101010101" pitchFamily="2" charset="-122"/>
              </a:rPr>
              <a:t>Systolic murmur </a:t>
            </a:r>
            <a:r>
              <a:rPr lang="en-US" altLang="en-US" sz="2400">
                <a:ea typeface="宋体" panose="02010600030101010101" pitchFamily="2" charset="-122"/>
              </a:rPr>
              <a:t>– apical/pulmonary area – decreased blood viscosity &amp; torsion of great vessels.</a:t>
            </a:r>
          </a:p>
          <a:p>
            <a:pPr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altLang="en-US" sz="2400">
                <a:solidFill>
                  <a:srgbClr val="FFFF00"/>
                </a:solidFill>
                <a:ea typeface="宋体" panose="02010600030101010101" pitchFamily="2" charset="-122"/>
              </a:rPr>
              <a:t>Continuous hissing murmur </a:t>
            </a:r>
            <a:r>
              <a:rPr lang="en-US" altLang="en-US" sz="2400">
                <a:ea typeface="宋体" panose="02010600030101010101" pitchFamily="2" charset="-122"/>
              </a:rPr>
              <a:t>– tricuspid area – left 2</a:t>
            </a:r>
            <a:r>
              <a:rPr lang="en-US" altLang="en-US" sz="2400" baseline="30000">
                <a:ea typeface="宋体" panose="02010600030101010101" pitchFamily="2" charset="-122"/>
              </a:rPr>
              <a:t>nd</a:t>
            </a:r>
            <a:r>
              <a:rPr lang="en-US" altLang="en-US" sz="2400">
                <a:ea typeface="宋体" panose="02010600030101010101" pitchFamily="2" charset="-122"/>
              </a:rPr>
              <a:t>/3</a:t>
            </a:r>
            <a:r>
              <a:rPr lang="en-US" altLang="en-US" sz="2400" baseline="30000">
                <a:ea typeface="宋体" panose="02010600030101010101" pitchFamily="2" charset="-122"/>
              </a:rPr>
              <a:t>rd</a:t>
            </a:r>
            <a:r>
              <a:rPr lang="en-US" altLang="en-US" sz="2400">
                <a:ea typeface="宋体" panose="02010600030101010101" pitchFamily="2" charset="-122"/>
              </a:rPr>
              <a:t> ICS – Mammary murmur – increased blood flow thru internal mammary vessels</a:t>
            </a:r>
          </a:p>
          <a:p>
            <a:pPr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Third heart sound </a:t>
            </a:r>
            <a:r>
              <a:rPr lang="en-US" altLang="en-US" sz="2400"/>
              <a:t>– rapid diastolic filling, 4</a:t>
            </a:r>
            <a:r>
              <a:rPr lang="en-US" altLang="en-US" sz="2400" baseline="30000"/>
              <a:t>th</a:t>
            </a:r>
            <a:r>
              <a:rPr lang="en-US" altLang="en-US" sz="2400"/>
              <a:t> HS – rare</a:t>
            </a:r>
          </a:p>
          <a:p>
            <a:pPr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altLang="en-US" sz="2400"/>
              <a:t>ECG – left axis deviation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A965D94-0D26-7ABA-B93E-DCE2C2D2D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Cardiac output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7F6A05A-F4B8-D939-5A37-EBE58C45A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77200" cy="5257800"/>
          </a:xfrm>
        </p:spPr>
        <p:txBody>
          <a:bodyPr/>
          <a:lstStyle/>
          <a:p>
            <a:pPr eaLnBrk="1" hangingPunct="1"/>
            <a:r>
              <a:rPr lang="en-US" altLang="en-US" sz="2400"/>
              <a:t>Increases from 5</a:t>
            </a:r>
            <a:r>
              <a:rPr lang="en-US" altLang="en-US" sz="2400" baseline="30000"/>
              <a:t>th</a:t>
            </a:r>
            <a:r>
              <a:rPr lang="en-US" altLang="en-US" sz="2400"/>
              <a:t> week </a:t>
            </a:r>
            <a:r>
              <a:rPr lang="en-US" altLang="en-US" sz="2400">
                <a:sym typeface="Wingdings" panose="05000000000000000000" pitchFamily="2" charset="2"/>
              </a:rPr>
              <a:t> </a:t>
            </a:r>
            <a:r>
              <a:rPr lang="en-US" altLang="en-US" sz="2400">
                <a:solidFill>
                  <a:srgbClr val="FFFF00"/>
                </a:solidFill>
                <a:sym typeface="Wingdings" panose="05000000000000000000" pitchFamily="2" charset="2"/>
              </a:rPr>
              <a:t>peak 30-34 weeks ( 40-50%)</a:t>
            </a:r>
          </a:p>
          <a:p>
            <a:pPr eaLnBrk="1" hangingPunct="1"/>
            <a:r>
              <a:rPr lang="en-US" altLang="en-US" sz="2400">
                <a:sym typeface="Wingdings" panose="05000000000000000000" pitchFamily="2" charset="2"/>
              </a:rPr>
              <a:t>Then remains static till term</a:t>
            </a:r>
          </a:p>
          <a:p>
            <a:pPr eaLnBrk="1" hangingPunct="1"/>
            <a:r>
              <a:rPr lang="en-US" altLang="en-US" sz="2400">
                <a:sym typeface="Wingdings" panose="05000000000000000000" pitchFamily="2" charset="2"/>
              </a:rPr>
              <a:t>C.O – lowest – sitting/supine position, highest – lateral position</a:t>
            </a:r>
          </a:p>
          <a:p>
            <a:pPr eaLnBrk="1" hangingPunct="1"/>
            <a:r>
              <a:rPr lang="en-US" altLang="en-US" sz="2400">
                <a:sym typeface="Wingdings" panose="05000000000000000000" pitchFamily="2" charset="2"/>
              </a:rPr>
              <a:t>C.O increases further </a:t>
            </a:r>
            <a:r>
              <a:rPr lang="en-US" altLang="en-US" sz="2400">
                <a:solidFill>
                  <a:srgbClr val="FFFF00"/>
                </a:solidFill>
                <a:sym typeface="Wingdings" panose="05000000000000000000" pitchFamily="2" charset="2"/>
              </a:rPr>
              <a:t>during labor (+50%) </a:t>
            </a:r>
            <a:r>
              <a:rPr lang="en-US" altLang="en-US" sz="2400">
                <a:sym typeface="Wingdings" panose="05000000000000000000" pitchFamily="2" charset="2"/>
              </a:rPr>
              <a:t>&amp; </a:t>
            </a:r>
            <a:r>
              <a:rPr lang="en-US" altLang="en-US" sz="2400">
                <a:solidFill>
                  <a:srgbClr val="FFFF00"/>
                </a:solidFill>
                <a:sym typeface="Wingdings" panose="05000000000000000000" pitchFamily="2" charset="2"/>
              </a:rPr>
              <a:t>after delivery (+70%</a:t>
            </a:r>
            <a:r>
              <a:rPr lang="en-US" altLang="en-US" sz="2400">
                <a:sym typeface="Wingdings" panose="05000000000000000000" pitchFamily="2" charset="2"/>
              </a:rPr>
              <a:t>) – squeezing out of blood from uterus into maternal circulation. </a:t>
            </a:r>
          </a:p>
          <a:p>
            <a:pPr eaLnBrk="1" hangingPunct="1"/>
            <a:r>
              <a:rPr lang="en-US" altLang="en-US" sz="2400">
                <a:sym typeface="Wingdings" panose="05000000000000000000" pitchFamily="2" charset="2"/>
              </a:rPr>
              <a:t>C.O returns to pre delivery labor values by 1 hour following delivery &amp; to the pre-pregnant level by another 4weeks time</a:t>
            </a:r>
          </a:p>
          <a:p>
            <a:pPr eaLnBrk="1" hangingPunct="1"/>
            <a:r>
              <a:rPr lang="en-US" altLang="en-US" sz="2400" u="sng">
                <a:solidFill>
                  <a:srgbClr val="FFFF00"/>
                </a:solidFill>
                <a:sym typeface="Wingdings" panose="05000000000000000000" pitchFamily="2" charset="2"/>
              </a:rPr>
              <a:t>Cause of increased C.O </a:t>
            </a:r>
            <a:r>
              <a:rPr lang="en-US" altLang="en-US" sz="2400">
                <a:sym typeface="Wingdings" panose="05000000000000000000" pitchFamily="2" charset="2"/>
              </a:rPr>
              <a:t>– 1. Increased BV  2. Increased metabolic activity to meet O2 demand</a:t>
            </a:r>
          </a:p>
          <a:p>
            <a:pPr eaLnBrk="1" hangingPunct="1"/>
            <a:r>
              <a:rPr lang="en-US" altLang="en-US" sz="2400">
                <a:sym typeface="Wingdings" panose="05000000000000000000" pitchFamily="2" charset="2"/>
              </a:rPr>
              <a:t>Increased stroke volume and pulse rate – 15beat/min</a:t>
            </a:r>
          </a:p>
          <a:p>
            <a:pPr eaLnBrk="1" hangingPunct="1"/>
            <a:r>
              <a:rPr lang="en-US" altLang="en-US" sz="2400">
                <a:sym typeface="Wingdings" panose="05000000000000000000" pitchFamily="2" charset="2"/>
              </a:rPr>
              <a:t>Normal heart can cope up with increased load.</a:t>
            </a:r>
            <a:endParaRPr lang="en-US" alt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8D4189C-BA51-2989-1660-C9BB001BE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Arterial blood pressure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2CD43B3-54EA-3882-93D7-CC8200F7A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宋体" panose="02010600030101010101" pitchFamily="2" charset="-122"/>
              </a:rPr>
              <a:t>Product of </a:t>
            </a:r>
            <a:r>
              <a:rPr lang="en-US" altLang="en-US" sz="2400">
                <a:solidFill>
                  <a:srgbClr val="FFFF00"/>
                </a:solidFill>
                <a:ea typeface="宋体" panose="02010600030101010101" pitchFamily="2" charset="-122"/>
              </a:rPr>
              <a:t>cardiac output </a:t>
            </a:r>
            <a:r>
              <a:rPr lang="en-US" altLang="en-US" sz="2400">
                <a:ea typeface="宋体" panose="02010600030101010101" pitchFamily="2" charset="-122"/>
              </a:rPr>
              <a:t>and </a:t>
            </a:r>
            <a:r>
              <a:rPr lang="en-US" altLang="en-US" sz="2400">
                <a:solidFill>
                  <a:srgbClr val="FFFF00"/>
                </a:solidFill>
                <a:ea typeface="宋体" panose="02010600030101010101" pitchFamily="2" charset="-122"/>
              </a:rPr>
              <a:t>systemic vascular resistance</a:t>
            </a:r>
            <a:r>
              <a:rPr lang="en-US" altLang="en-US" sz="2400">
                <a:ea typeface="宋体" panose="02010600030101010101" pitchFamily="2" charset="-122"/>
              </a:rPr>
              <a:t>.</a:t>
            </a:r>
          </a:p>
          <a:p>
            <a:pPr eaLnBrk="1" hangingPunct="1"/>
            <a:r>
              <a:rPr lang="en-US" altLang="en-US" sz="2400">
                <a:solidFill>
                  <a:srgbClr val="FFC000"/>
                </a:solidFill>
                <a:ea typeface="宋体" panose="02010600030101010101" pitchFamily="2" charset="-122"/>
              </a:rPr>
              <a:t>Diastolic BP falls </a:t>
            </a:r>
            <a:r>
              <a:rPr lang="en-US" altLang="en-US" sz="2400">
                <a:ea typeface="宋体" panose="02010600030101010101" pitchFamily="2" charset="-122"/>
              </a:rPr>
              <a:t>more than SBP (overall fall 5-10mmHg)</a:t>
            </a:r>
          </a:p>
          <a:p>
            <a:pPr eaLnBrk="1" hangingPunct="1"/>
            <a:r>
              <a:rPr lang="en-US" altLang="en-US" sz="2400">
                <a:solidFill>
                  <a:srgbClr val="FF66FF"/>
                </a:solidFill>
                <a:ea typeface="宋体" panose="02010600030101010101" pitchFamily="2" charset="-122"/>
              </a:rPr>
              <a:t>Position</a:t>
            </a:r>
            <a:r>
              <a:rPr lang="en-US" altLang="en-US" sz="2400">
                <a:ea typeface="宋体" panose="02010600030101010101" pitchFamily="2" charset="-122"/>
              </a:rPr>
              <a:t> when B.P taken – important</a:t>
            </a:r>
          </a:p>
          <a:p>
            <a:pPr eaLnBrk="1" hangingPunct="1"/>
            <a:r>
              <a:rPr lang="en-US" altLang="en-US" sz="2400">
                <a:ea typeface="宋体" panose="02010600030101010101" pitchFamily="2" charset="-122"/>
              </a:rPr>
              <a:t>BP is lowest in lateral position</a:t>
            </a:r>
          </a:p>
          <a:p>
            <a:pPr eaLnBrk="1" hangingPunct="1"/>
            <a:r>
              <a:rPr lang="en-US" altLang="en-US" sz="2400">
                <a:ea typeface="宋体" panose="02010600030101010101" pitchFamily="2" charset="-122"/>
              </a:rPr>
              <a:t>In clinic – </a:t>
            </a:r>
            <a:r>
              <a:rPr lang="en-US" altLang="en-US" sz="2400">
                <a:solidFill>
                  <a:srgbClr val="FFFF00"/>
                </a:solidFill>
                <a:ea typeface="宋体" panose="02010600030101010101" pitchFamily="2" charset="-122"/>
              </a:rPr>
              <a:t>sitting position &amp; korotkoff’s 5 </a:t>
            </a:r>
            <a:r>
              <a:rPr lang="en-US" altLang="en-US" sz="2400">
                <a:ea typeface="宋体" panose="02010600030101010101" pitchFamily="2" charset="-122"/>
              </a:rPr>
              <a:t>sound should be considered.</a:t>
            </a:r>
          </a:p>
          <a:p>
            <a:pPr eaLnBrk="1" hangingPunct="1"/>
            <a:r>
              <a:rPr lang="en-US" altLang="en-US" sz="2400">
                <a:ea typeface="宋体" panose="02010600030101010101" pitchFamily="2" charset="-122"/>
              </a:rPr>
              <a:t>Korotkoff’s 4 sound – only if 5 occurs at 0 mmHg</a:t>
            </a:r>
          </a:p>
          <a:p>
            <a:pPr eaLnBrk="1" hangingPunct="1"/>
            <a:r>
              <a:rPr lang="en-US" altLang="en-US" sz="2400">
                <a:ea typeface="宋体" panose="02010600030101010101" pitchFamily="2" charset="-122"/>
              </a:rPr>
              <a:t>Best with </a:t>
            </a:r>
            <a:r>
              <a:rPr lang="en-US" altLang="en-US" sz="2400">
                <a:solidFill>
                  <a:srgbClr val="FFFF00"/>
                </a:solidFill>
                <a:ea typeface="宋体" panose="02010600030101010101" pitchFamily="2" charset="-122"/>
              </a:rPr>
              <a:t>sphygmomanometer</a:t>
            </a:r>
            <a:r>
              <a:rPr lang="en-US" altLang="en-US" sz="2400">
                <a:ea typeface="宋体" panose="02010600030101010101" pitchFamily="2" charset="-122"/>
              </a:rPr>
              <a:t> than automated BP monitor as it overestimates DBP.</a:t>
            </a:r>
          </a:p>
          <a:p>
            <a:pPr eaLnBrk="1" hangingPunct="1"/>
            <a:r>
              <a:rPr lang="en-US" altLang="en-US" sz="2400">
                <a:ea typeface="宋体" panose="02010600030101010101" pitchFamily="2" charset="-122"/>
              </a:rPr>
              <a:t>In suspected pre-eclamtic women – automated monitor is inaccurate at higher BP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EBCA0040-6FE5-53D2-9794-162C4D2D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Venous pressure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1344A7AA-122B-63D3-F61F-1AB754522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pPr eaLnBrk="1" hangingPunct="1"/>
            <a:r>
              <a:rPr lang="en-US" altLang="en-US" sz="2400"/>
              <a:t>Antecubital venous pressure – unaffected</a:t>
            </a:r>
          </a:p>
          <a:p>
            <a:pPr eaLnBrk="1" hangingPunct="1"/>
            <a:r>
              <a:rPr lang="en-US" altLang="en-US" sz="2400"/>
              <a:t>Femoral venous pressure – raised in later month</a:t>
            </a:r>
          </a:p>
          <a:p>
            <a:pPr eaLnBrk="1" hangingPunct="1"/>
            <a:r>
              <a:rPr lang="en-US" altLang="en-US" sz="2400"/>
              <a:t>It is due to pressure exerted by gravid uterus on common illiac veins, more on the right side due to dextrorotation</a:t>
            </a:r>
          </a:p>
          <a:p>
            <a:pPr eaLnBrk="1" hangingPunct="1"/>
            <a:r>
              <a:rPr lang="en-US" altLang="en-US" sz="2400"/>
              <a:t>NP – 8-10 cm of water </a:t>
            </a:r>
            <a:r>
              <a:rPr lang="en-US" altLang="en-US" sz="2400">
                <a:sym typeface="Wingdings" panose="05000000000000000000" pitchFamily="2" charset="2"/>
              </a:rPr>
              <a:t> 20 cm of water – lying down &amp; 80-100cm in standing position.</a:t>
            </a:r>
          </a:p>
          <a:p>
            <a:pPr eaLnBrk="1" hangingPunct="1"/>
            <a:r>
              <a:rPr lang="en-US" altLang="en-US" sz="2400">
                <a:solidFill>
                  <a:srgbClr val="FFFF00"/>
                </a:solidFill>
                <a:sym typeface="Wingdings" panose="05000000000000000000" pitchFamily="2" charset="2"/>
              </a:rPr>
              <a:t>Physiological edema of pregnancy subsides by rest alone</a:t>
            </a:r>
          </a:p>
          <a:p>
            <a:pPr eaLnBrk="1" hangingPunct="1"/>
            <a:r>
              <a:rPr lang="en-US" altLang="en-US" sz="2400">
                <a:solidFill>
                  <a:srgbClr val="FFFF00"/>
                </a:solidFill>
                <a:sym typeface="Wingdings" panose="05000000000000000000" pitchFamily="2" charset="2"/>
              </a:rPr>
              <a:t>Distensibility of the vein &amp; stagnation of blood in venous system – edema, varicose veins, piles &amp; DVT.</a:t>
            </a:r>
            <a:endParaRPr lang="en-US" altLang="en-US" sz="2400">
              <a:solidFill>
                <a:srgbClr val="FFFF00"/>
              </a:solidFill>
            </a:endParaRP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6FA33BDA-1872-BCB8-1C96-E24F732AC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Supine hypotension syndrome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A7B63B72-2E3E-8AF5-81EA-070823A07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800600"/>
          </a:xfrm>
        </p:spPr>
        <p:txBody>
          <a:bodyPr/>
          <a:lstStyle/>
          <a:p>
            <a:pPr eaLnBrk="1" hangingPunct="1"/>
            <a:r>
              <a:rPr lang="en-US" altLang="en-US" sz="2400"/>
              <a:t>Late pregnancy – gravid uterus compresses on IVC in supine position </a:t>
            </a:r>
          </a:p>
          <a:p>
            <a:pPr eaLnBrk="1" hangingPunct="1"/>
            <a:r>
              <a:rPr lang="en-US" altLang="en-US" sz="2400"/>
              <a:t>This results in </a:t>
            </a:r>
            <a:r>
              <a:rPr lang="en-US" altLang="en-US" sz="2400">
                <a:solidFill>
                  <a:srgbClr val="FFFF00"/>
                </a:solidFill>
              </a:rPr>
              <a:t>opening up of collateral circulation by means of paravertebral &amp; azygous veins</a:t>
            </a:r>
          </a:p>
          <a:p>
            <a:pPr eaLnBrk="1" hangingPunct="1"/>
            <a:r>
              <a:rPr lang="en-US" altLang="en-US" sz="2400"/>
              <a:t>In 10% - </a:t>
            </a:r>
            <a:r>
              <a:rPr lang="en-US" altLang="en-US" sz="2400">
                <a:solidFill>
                  <a:srgbClr val="FFFF00"/>
                </a:solidFill>
              </a:rPr>
              <a:t>collateral circulation fails to open </a:t>
            </a:r>
            <a:r>
              <a:rPr lang="en-US" altLang="en-US" sz="2400"/>
              <a:t>up so the venous return to heart falls </a:t>
            </a:r>
            <a:r>
              <a:rPr lang="en-US" altLang="en-US" sz="2400">
                <a:sym typeface="Wingdings" panose="05000000000000000000" pitchFamily="2" charset="2"/>
              </a:rPr>
              <a:t> </a:t>
            </a:r>
            <a:r>
              <a:rPr lang="en-US" altLang="en-US" sz="2400" u="sng">
                <a:sym typeface="Wingdings" panose="05000000000000000000" pitchFamily="2" charset="2"/>
              </a:rPr>
              <a:t>hypotension, tachycardia &amp; syncope</a:t>
            </a:r>
          </a:p>
          <a:p>
            <a:pPr eaLnBrk="1" hangingPunct="1"/>
            <a:r>
              <a:rPr lang="en-US" altLang="en-US" sz="2400">
                <a:sym typeface="Wingdings" panose="05000000000000000000" pitchFamily="2" charset="2"/>
              </a:rPr>
              <a:t>Normal BP can be quickly restored by turning the patient to lateral position</a:t>
            </a:r>
          </a:p>
          <a:p>
            <a:pPr eaLnBrk="1" hangingPunct="1"/>
            <a:r>
              <a:rPr lang="en-US" altLang="en-US" sz="2400">
                <a:sym typeface="Wingdings" panose="05000000000000000000" pitchFamily="2" charset="2"/>
              </a:rPr>
              <a:t>This does not happen in labor as contraction of uterus  increases venous return.</a:t>
            </a:r>
            <a:endParaRPr lang="en-US" altLang="en-US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4F56BDF3-91DC-70B9-D5FD-14D2C64D8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implication of supine hypotension syndrome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C9E98F8D-BEBD-ED38-8A61-9D325E322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Epidural or spinal anesthesia – ability to maintain normal BP may be lost in supine position.</a:t>
            </a:r>
          </a:p>
          <a:p>
            <a:r>
              <a:rPr lang="en-US" altLang="en-US" sz="2400"/>
              <a:t>Effects of maternal positioning on cardiac output is important – hypotensive women &amp; nonreactive NST.</a:t>
            </a:r>
          </a:p>
          <a:p>
            <a:r>
              <a:rPr lang="en-US" altLang="en-US" sz="2400"/>
              <a:t>Prolonged standing – low birth weight &amp; placental infarct.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DE2DF58-BE29-EC01-8DC3-D3FC7ABA5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Signs &amp; Symptoms of Normal Pregnancy that may Mimic Heart Disease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C5E68B1-17F4-C7E6-EDEB-3E3D86D894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3581400" cy="4114800"/>
          </a:xfrm>
        </p:spPr>
        <p:txBody>
          <a:bodyPr/>
          <a:lstStyle/>
          <a:p>
            <a:pPr eaLnBrk="1" hangingPunct="1"/>
            <a:r>
              <a:rPr lang="en-US" altLang="en-US" sz="2400"/>
              <a:t>Signs</a:t>
            </a:r>
          </a:p>
          <a:p>
            <a:pPr lvl="1" eaLnBrk="1" hangingPunct="1"/>
            <a:r>
              <a:rPr lang="en-US" altLang="en-US" sz="2000"/>
              <a:t>Peripheral edema</a:t>
            </a:r>
          </a:p>
          <a:p>
            <a:pPr lvl="1" eaLnBrk="1" hangingPunct="1"/>
            <a:r>
              <a:rPr lang="en-US" altLang="en-US" sz="2000"/>
              <a:t>JVD</a:t>
            </a:r>
          </a:p>
          <a:p>
            <a:pPr eaLnBrk="1" hangingPunct="1"/>
            <a:r>
              <a:rPr lang="en-US" altLang="en-US" sz="2400"/>
              <a:t>Symptoms</a:t>
            </a:r>
          </a:p>
          <a:p>
            <a:pPr lvl="1" eaLnBrk="1" hangingPunct="1"/>
            <a:r>
              <a:rPr lang="en-US" altLang="en-US" sz="2000"/>
              <a:t>Reduced exercise tolerance</a:t>
            </a:r>
          </a:p>
          <a:p>
            <a:pPr lvl="1" eaLnBrk="1" hangingPunct="1"/>
            <a:r>
              <a:rPr lang="en-US" altLang="en-US" sz="2000"/>
              <a:t>Dyspnea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3DEC03FD-CCB5-86E9-F7B2-71B542C76D3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600200"/>
            <a:ext cx="4343400" cy="4648200"/>
          </a:xfrm>
        </p:spPr>
        <p:txBody>
          <a:bodyPr/>
          <a:lstStyle/>
          <a:p>
            <a:pPr eaLnBrk="1" hangingPunct="1"/>
            <a:r>
              <a:rPr lang="en-US" altLang="en-US" sz="2400"/>
              <a:t>Auscultation</a:t>
            </a:r>
          </a:p>
          <a:p>
            <a:pPr lvl="1" eaLnBrk="1" hangingPunct="1"/>
            <a:r>
              <a:rPr lang="en-US" altLang="en-US" sz="2000"/>
              <a:t>S3 gallop</a:t>
            </a:r>
          </a:p>
          <a:p>
            <a:pPr lvl="1" eaLnBrk="1" hangingPunct="1"/>
            <a:r>
              <a:rPr lang="en-US" altLang="en-US" sz="2000"/>
              <a:t>Systolic ejection murmur</a:t>
            </a:r>
          </a:p>
          <a:p>
            <a:pPr eaLnBrk="1" hangingPunct="1"/>
            <a:r>
              <a:rPr lang="en-US" altLang="en-US" sz="2400"/>
              <a:t>Chest x-ray</a:t>
            </a:r>
          </a:p>
          <a:p>
            <a:pPr lvl="1" eaLnBrk="1" hangingPunct="1"/>
            <a:r>
              <a:rPr lang="en-US" altLang="en-US" sz="2000"/>
              <a:t>Change in heart position &amp; size</a:t>
            </a:r>
          </a:p>
          <a:p>
            <a:pPr lvl="1" eaLnBrk="1" hangingPunct="1"/>
            <a:r>
              <a:rPr lang="en-US" altLang="en-US" sz="2000"/>
              <a:t>Increased vascular markings</a:t>
            </a:r>
          </a:p>
          <a:p>
            <a:pPr eaLnBrk="1" hangingPunct="1"/>
            <a:r>
              <a:rPr lang="en-US" altLang="en-US" sz="2400"/>
              <a:t>EKG</a:t>
            </a:r>
          </a:p>
          <a:p>
            <a:pPr lvl="1" eaLnBrk="1" hangingPunct="1"/>
            <a:r>
              <a:rPr lang="en-US" altLang="en-US" sz="2000"/>
              <a:t>Nonspecific ST-T wave changes</a:t>
            </a:r>
          </a:p>
          <a:p>
            <a:pPr lvl="1" eaLnBrk="1" hangingPunct="1"/>
            <a:r>
              <a:rPr lang="en-US" altLang="en-US" sz="2000"/>
              <a:t>Axis deviation</a:t>
            </a:r>
          </a:p>
          <a:p>
            <a:pPr lvl="1" eaLnBrk="1" hangingPunct="1"/>
            <a:r>
              <a:rPr lang="en-US" altLang="en-US" sz="2000"/>
              <a:t>LVH</a:t>
            </a:r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57968788-00B0-6F8C-ADBC-130CE52E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838200"/>
          </a:xfrm>
        </p:spPr>
        <p:txBody>
          <a:bodyPr/>
          <a:lstStyle/>
          <a:p>
            <a:r>
              <a:rPr lang="en-US" altLang="en-US"/>
              <a:t>Learning Objectives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60B5CBCE-32F3-0D63-78E7-E2CAD2E2E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638800"/>
          </a:xfrm>
        </p:spPr>
        <p:txBody>
          <a:bodyPr/>
          <a:lstStyle/>
          <a:p>
            <a:r>
              <a:rPr lang="en-US" altLang="en-US"/>
              <a:t>-   To know the normalphysiological changes in various   systems of the body during pregnancy </a:t>
            </a:r>
          </a:p>
          <a:p>
            <a:pPr eaLnBrk="1" hangingPunct="1"/>
            <a:r>
              <a:rPr lang="en-US" altLang="en-US"/>
              <a:t>Anatomical changes in genital organs</a:t>
            </a:r>
          </a:p>
          <a:p>
            <a:pPr eaLnBrk="1" hangingPunct="1"/>
            <a:r>
              <a:rPr lang="en-US" altLang="en-US"/>
              <a:t>Skin changes</a:t>
            </a:r>
          </a:p>
          <a:p>
            <a:pPr eaLnBrk="1" hangingPunct="1"/>
            <a:r>
              <a:rPr lang="en-US" altLang="en-US"/>
              <a:t>Changes in breast</a:t>
            </a:r>
          </a:p>
          <a:p>
            <a:pPr eaLnBrk="1" hangingPunct="1"/>
            <a:r>
              <a:rPr lang="en-US" altLang="en-US"/>
              <a:t>Weight gain</a:t>
            </a:r>
          </a:p>
          <a:p>
            <a:pPr eaLnBrk="1" hangingPunct="1"/>
            <a:r>
              <a:rPr lang="en-US" altLang="en-US"/>
              <a:t>Cardiovascular changes</a:t>
            </a:r>
          </a:p>
          <a:p>
            <a:pPr eaLnBrk="1" hangingPunct="1"/>
            <a:r>
              <a:rPr lang="en-US" altLang="en-US"/>
              <a:t>Hematological changes</a:t>
            </a:r>
          </a:p>
          <a:p>
            <a:pPr eaLnBrk="1" hangingPunct="1"/>
            <a:r>
              <a:rPr lang="en-US" altLang="en-US"/>
              <a:t> -  Learners should be able to differentiate them from pathological conditions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-    Learners should be able to differentiate these changes from any pathological condition.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C1FA4E67-DD67-744B-E841-8017A68A51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HEMATOLOGICAL CHANGES</a:t>
            </a: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7500A4DC-432E-F9F9-8E15-12337675C3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A86671C0-F985-737D-07AD-8468CB8F3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HEMATOLOGICAL CHANGES</a:t>
            </a:r>
          </a:p>
        </p:txBody>
      </p:sp>
      <p:sp>
        <p:nvSpPr>
          <p:cNvPr id="32771" name="Rectangle 10">
            <a:extLst>
              <a:ext uri="{FF2B5EF4-FFF2-40B4-BE49-F238E27FC236}">
                <a16:creationId xmlns:a16="http://schemas.microsoft.com/office/drawing/2014/main" id="{271A14CD-E6F7-6B32-9F2C-E7F4709C8DC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4343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Blood volume</a:t>
            </a:r>
            <a:r>
              <a:rPr lang="en-US" altLang="en-US" sz="2400"/>
              <a:t> –raised in pregnancy- from 6wk</a:t>
            </a:r>
            <a:r>
              <a:rPr lang="en-US" altLang="en-US" sz="2400">
                <a:sym typeface="Wingdings" panose="05000000000000000000" pitchFamily="2" charset="2"/>
              </a:rPr>
              <a:t></a:t>
            </a:r>
            <a:r>
              <a:rPr lang="en-US" altLang="en-US" sz="2400">
                <a:solidFill>
                  <a:srgbClr val="33CCFF"/>
                </a:solidFill>
                <a:sym typeface="Wingdings" panose="05000000000000000000" pitchFamily="2" charset="2"/>
              </a:rPr>
              <a:t>40-50%</a:t>
            </a:r>
            <a:r>
              <a:rPr lang="en-US" altLang="en-US" sz="2400">
                <a:sym typeface="Wingdings" panose="05000000000000000000" pitchFamily="2" charset="2"/>
              </a:rPr>
              <a:t> max at 30-32 wks, static later till term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  <a:sym typeface="Wingdings" panose="05000000000000000000" pitchFamily="2" charset="2"/>
              </a:rPr>
              <a:t>Plasma Volume</a:t>
            </a:r>
            <a:r>
              <a:rPr lang="en-US" altLang="en-US" sz="2400">
                <a:sym typeface="Wingdings" panose="05000000000000000000" pitchFamily="2" charset="2"/>
              </a:rPr>
              <a:t> – Rises parallel to blood volume- </a:t>
            </a:r>
            <a:r>
              <a:rPr lang="en-US" altLang="en-US" sz="2400">
                <a:solidFill>
                  <a:srgbClr val="33CCFF"/>
                </a:solidFill>
                <a:sym typeface="Wingdings" panose="05000000000000000000" pitchFamily="2" charset="2"/>
              </a:rPr>
              <a:t>50%</a:t>
            </a:r>
            <a:r>
              <a:rPr lang="en-US" altLang="en-US" sz="2400">
                <a:sym typeface="Wingdings" panose="05000000000000000000" pitchFamily="2" charset="2"/>
              </a:rPr>
              <a:t> seen more in twin pregnancy &amp; large baby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  <a:sym typeface="Wingdings" panose="05000000000000000000" pitchFamily="2" charset="2"/>
              </a:rPr>
              <a:t>RBC</a:t>
            </a:r>
            <a:r>
              <a:rPr lang="en-US" altLang="en-US" sz="2400">
                <a:sym typeface="Wingdings" panose="05000000000000000000" pitchFamily="2" charset="2"/>
              </a:rPr>
              <a:t>- </a:t>
            </a:r>
            <a:r>
              <a:rPr lang="en-US" altLang="en-US" sz="2400">
                <a:solidFill>
                  <a:srgbClr val="33CCFF"/>
                </a:solidFill>
                <a:sym typeface="Wingdings" panose="05000000000000000000" pitchFamily="2" charset="2"/>
              </a:rPr>
              <a:t>20-30%</a:t>
            </a:r>
            <a:r>
              <a:rPr lang="en-US" altLang="en-US" sz="2400">
                <a:sym typeface="Wingdings" panose="05000000000000000000" pitchFamily="2" charset="2"/>
              </a:rPr>
              <a:t>                      </a:t>
            </a:r>
            <a:r>
              <a:rPr lang="en-US" altLang="en-US" sz="2400">
                <a:solidFill>
                  <a:srgbClr val="FF0000"/>
                </a:solidFill>
                <a:sym typeface="Wingdings" panose="05000000000000000000" pitchFamily="2" charset="2"/>
              </a:rPr>
              <a:t>Hb</a:t>
            </a:r>
            <a:r>
              <a:rPr lang="en-US" altLang="en-US" sz="2400">
                <a:sym typeface="Wingdings" panose="05000000000000000000" pitchFamily="2" charset="2"/>
              </a:rPr>
              <a:t>- </a:t>
            </a:r>
            <a:r>
              <a:rPr lang="en-US" altLang="en-US" sz="2400">
                <a:solidFill>
                  <a:srgbClr val="33CCFF"/>
                </a:solidFill>
                <a:sym typeface="Wingdings" panose="05000000000000000000" pitchFamily="2" charset="2"/>
              </a:rPr>
              <a:t>18-20%</a:t>
            </a:r>
            <a:r>
              <a:rPr lang="en-US" altLang="en-US" sz="2400">
                <a:sym typeface="Wingdings" panose="05000000000000000000" pitchFamily="2" charset="2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ym typeface="Wingdings" panose="05000000000000000000" pitchFamily="2" charset="2"/>
              </a:rPr>
              <a:t>Disproportionate to plasma volume apparent fall in Hb due to hemodilution.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graphicFrame>
        <p:nvGraphicFramePr>
          <p:cNvPr id="32772" name="Object 13">
            <a:extLst>
              <a:ext uri="{FF2B5EF4-FFF2-40B4-BE49-F238E27FC236}">
                <a16:creationId xmlns:a16="http://schemas.microsoft.com/office/drawing/2014/main" id="{91F8658F-13C5-49DB-46E7-03C6D89FBD0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0" y="1524000"/>
          <a:ext cx="4572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0" imgH="0" progId="MSPhotoEd.3">
                  <p:embed/>
                </p:oleObj>
              </mc:Choice>
              <mc:Fallback>
                <p:oleObj name="Photo Editor Photo" r:id="rId2" imgW="0" imgH="0" progId="MSPhotoEd.3">
                  <p:embed/>
                  <p:pic>
                    <p:nvPicPr>
                      <p:cNvPr id="32772" name="Object 13">
                        <a:extLst>
                          <a:ext uri="{FF2B5EF4-FFF2-40B4-BE49-F238E27FC236}">
                            <a16:creationId xmlns:a16="http://schemas.microsoft.com/office/drawing/2014/main" id="{91F8658F-13C5-49DB-46E7-03C6D89FBD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24000"/>
                        <a:ext cx="45720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CED4158-14F1-13F9-1FD2-9ACF6A968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490538"/>
          </a:xfrm>
        </p:spPr>
        <p:txBody>
          <a:bodyPr/>
          <a:lstStyle/>
          <a:p>
            <a:pPr eaLnBrk="1" hangingPunct="1"/>
            <a:r>
              <a:rPr lang="en-US" altLang="en-US" sz="3600"/>
              <a:t>HEMATOLOGICAL CHANGES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81A1E90-E5B4-3AFB-DF48-A1B662015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924800" cy="5181600"/>
          </a:xfrm>
        </p:spPr>
        <p:txBody>
          <a:bodyPr/>
          <a:lstStyle/>
          <a:p>
            <a:pPr eaLnBrk="1" hangingPunct="1"/>
            <a:endParaRPr lang="en-US" altLang="en-US"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>
                <a:solidFill>
                  <a:srgbClr val="FFFF99"/>
                </a:solidFill>
                <a:sym typeface="Wingdings" panose="05000000000000000000" pitchFamily="2" charset="2"/>
              </a:rPr>
              <a:t>Advantage of relative hemodilution</a:t>
            </a:r>
            <a:r>
              <a:rPr lang="en-US" altLang="en-US">
                <a:sym typeface="Wingdings" panose="05000000000000000000" pitchFamily="2" charset="2"/>
              </a:rPr>
              <a:t> – </a:t>
            </a:r>
          </a:p>
          <a:p>
            <a:pPr eaLnBrk="1" hangingPunct="1">
              <a:buFontTx/>
              <a:buNone/>
            </a:pPr>
            <a:r>
              <a:rPr lang="en-US" altLang="en-US">
                <a:sym typeface="Wingdings" panose="05000000000000000000" pitchFamily="2" charset="2"/>
              </a:rPr>
              <a:t>1. Less viscosity-optimum gaseous exchange </a:t>
            </a:r>
          </a:p>
          <a:p>
            <a:pPr eaLnBrk="1" hangingPunct="1">
              <a:buFontTx/>
              <a:buNone/>
            </a:pPr>
            <a:r>
              <a:rPr lang="en-US" altLang="en-US">
                <a:sym typeface="Wingdings" panose="05000000000000000000" pitchFamily="2" charset="2"/>
              </a:rPr>
              <a:t>2. Protects mother from adverse effects of blood loss at delivery</a:t>
            </a:r>
          </a:p>
          <a:p>
            <a:pPr eaLnBrk="1" hangingPunct="1">
              <a:buFontTx/>
              <a:buNone/>
            </a:pPr>
            <a:endParaRPr lang="en-US" altLang="en-US"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>
                <a:sym typeface="Wingdings" panose="05000000000000000000" pitchFamily="2" charset="2"/>
              </a:rPr>
              <a:t>Neutrophilic leucocytosis-10-15,000/cumm, 20,000 in labor due to estrogen &amp; cortisol</a:t>
            </a:r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80C2F5DC-798F-83E0-8636-6A2A0880D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490538"/>
          </a:xfrm>
        </p:spPr>
        <p:txBody>
          <a:bodyPr/>
          <a:lstStyle/>
          <a:p>
            <a:pPr eaLnBrk="1" hangingPunct="1"/>
            <a:r>
              <a:rPr lang="en-US" altLang="en-US" sz="4000"/>
              <a:t>BLOOD CHANGES</a:t>
            </a:r>
          </a:p>
        </p:txBody>
      </p:sp>
      <p:graphicFrame>
        <p:nvGraphicFramePr>
          <p:cNvPr id="106552" name="Group 56">
            <a:extLst>
              <a:ext uri="{FF2B5EF4-FFF2-40B4-BE49-F238E27FC236}">
                <a16:creationId xmlns:a16="http://schemas.microsoft.com/office/drawing/2014/main" id="{DDE39C5E-62EC-11F7-CC38-74E03B295DB1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838200" y="1447800"/>
          <a:ext cx="7696200" cy="4495800"/>
        </p:xfrm>
        <a:graphic>
          <a:graphicData uri="http://schemas.openxmlformats.org/drawingml/2006/table">
            <a:tbl>
              <a:tblPr/>
              <a:tblGrid>
                <a:gridCol w="153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Non prgnant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Pregnant at 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Total increment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Bld volume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4000ml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5500ml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1500ml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+30-40%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Plasma vol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2500ml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3750ml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1250ml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+40-50%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RBC [ml]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 1400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1750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 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+20-30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Hb    [gm]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 475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560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 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+18-20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PCV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32%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Falls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1099AB3C-7A1C-B979-2641-0BE0A660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Total protein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47C991-FE89-CDD6-F15B-9A963C7F2F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76400"/>
          <a:ext cx="77724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</a:t>
                      </a:r>
                      <a:r>
                        <a:rPr lang="en-US" baseline="0" dirty="0"/>
                        <a:t> pregnant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Pregnancy</a:t>
                      </a:r>
                      <a:r>
                        <a:rPr lang="en-US" baseline="0" dirty="0"/>
                        <a:t> near 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dirty="0"/>
                        <a:t>Total protein(gm)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increased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dirty="0"/>
                        <a:t>Plasma protein </a:t>
                      </a:r>
                      <a:r>
                        <a:rPr lang="en-US" dirty="0" err="1"/>
                        <a:t>conc</a:t>
                      </a:r>
                      <a:r>
                        <a:rPr lang="en-US" dirty="0"/>
                        <a:t> ( gm/100ml)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7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decreased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dirty="0"/>
                        <a:t>Albumin</a:t>
                      </a:r>
                    </a:p>
                    <a:p>
                      <a:r>
                        <a:rPr lang="en-US" dirty="0"/>
                        <a:t>Globulin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4.3</a:t>
                      </a:r>
                    </a:p>
                    <a:p>
                      <a:r>
                        <a:rPr lang="en-US" dirty="0"/>
                        <a:t>           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3</a:t>
                      </a:r>
                    </a:p>
                    <a:p>
                      <a:r>
                        <a:rPr lang="en-US" dirty="0"/>
                        <a:t>             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decreased</a:t>
                      </a:r>
                    </a:p>
                    <a:p>
                      <a:r>
                        <a:rPr lang="en-US" dirty="0"/>
                        <a:t>   slight 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dirty="0"/>
                        <a:t>    A/G </a:t>
                      </a:r>
                      <a:r>
                        <a:rPr lang="en-US" baseline="0" dirty="0"/>
                        <a:t>Ratio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1.7: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1:1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decreased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2419F34-2CB8-3AFF-85BA-3F43AA350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Blood coagulation</a:t>
            </a:r>
          </a:p>
        </p:txBody>
      </p:sp>
      <p:pic>
        <p:nvPicPr>
          <p:cNvPr id="36867" name="Picture 7" descr="RBC, platelet fibrin">
            <a:extLst>
              <a:ext uri="{FF2B5EF4-FFF2-40B4-BE49-F238E27FC236}">
                <a16:creationId xmlns:a16="http://schemas.microsoft.com/office/drawing/2014/main" id="{7D78D79B-2B0C-F0AA-F68B-E2B39E184D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752600"/>
            <a:ext cx="3810000" cy="4191000"/>
          </a:xfrm>
        </p:spPr>
      </p:pic>
      <p:pic>
        <p:nvPicPr>
          <p:cNvPr id="36868" name="Picture 9" descr="coag fac">
            <a:extLst>
              <a:ext uri="{FF2B5EF4-FFF2-40B4-BE49-F238E27FC236}">
                <a16:creationId xmlns:a16="http://schemas.microsoft.com/office/drawing/2014/main" id="{0CEDF47D-A829-C32E-0A78-71783D9D135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752600"/>
            <a:ext cx="3810000" cy="43434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A2D16F0-F1BD-BF48-C149-E64EB86A5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490538"/>
          </a:xfrm>
        </p:spPr>
        <p:txBody>
          <a:bodyPr/>
          <a:lstStyle/>
          <a:p>
            <a:pPr eaLnBrk="1" hangingPunct="1"/>
            <a:r>
              <a:rPr lang="en-US" altLang="en-US" sz="4000"/>
              <a:t>Blood coagulation factors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6811A59-09BE-62E6-CA23-B4DCC9F4B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696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Pregnancy – </a:t>
            </a:r>
            <a:r>
              <a:rPr lang="en-US" altLang="en-US" sz="2400">
                <a:solidFill>
                  <a:srgbClr val="FF0000"/>
                </a:solidFill>
              </a:rPr>
              <a:t>hypercoagulable – risk of thrombo- --embolic disease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u="sng"/>
              <a:t>Fibrinogen </a:t>
            </a:r>
            <a:r>
              <a:rPr lang="en-US" altLang="en-US" sz="2400"/>
              <a:t>– </a:t>
            </a:r>
            <a:r>
              <a:rPr lang="en-US" altLang="en-US" sz="2400">
                <a:solidFill>
                  <a:srgbClr val="33CCFF"/>
                </a:solidFill>
              </a:rPr>
              <a:t>Raised</a:t>
            </a:r>
            <a:r>
              <a:rPr lang="en-US" altLang="en-US" sz="2400"/>
              <a:t> from 200-400mg% </a:t>
            </a:r>
            <a:r>
              <a:rPr lang="en-US" altLang="en-US" sz="2400">
                <a:sym typeface="Wingdings" panose="05000000000000000000" pitchFamily="2" charset="2"/>
              </a:rPr>
              <a:t>300-600 mg%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ym typeface="Wingdings" panose="05000000000000000000" pitchFamily="2" charset="2"/>
              </a:rPr>
              <a:t>All </a:t>
            </a:r>
            <a:r>
              <a:rPr lang="en-US" altLang="en-US" sz="2400" u="sng">
                <a:sym typeface="Wingdings" panose="05000000000000000000" pitchFamily="2" charset="2"/>
              </a:rPr>
              <a:t>clotting factors</a:t>
            </a:r>
            <a:r>
              <a:rPr lang="en-US" altLang="en-US" sz="2400">
                <a:sym typeface="Wingdings" panose="05000000000000000000" pitchFamily="2" charset="2"/>
              </a:rPr>
              <a:t> [xcept factor 11 &amp; 12] </a:t>
            </a:r>
            <a:r>
              <a:rPr lang="en-US" altLang="en-US" sz="2400">
                <a:solidFill>
                  <a:srgbClr val="FF0000"/>
                </a:solidFill>
                <a:sym typeface="Wingdings" panose="05000000000000000000" pitchFamily="2" charset="2"/>
              </a:rPr>
              <a:t>10, 9, 8,7 and 2</a:t>
            </a:r>
            <a:r>
              <a:rPr lang="en-US" altLang="en-US" sz="2400">
                <a:sym typeface="Wingdings" panose="05000000000000000000" pitchFamily="2" charset="2"/>
              </a:rPr>
              <a:t> are </a:t>
            </a:r>
            <a:r>
              <a:rPr lang="en-US" altLang="en-US" sz="2400">
                <a:solidFill>
                  <a:srgbClr val="33CCFF"/>
                </a:solidFill>
                <a:sym typeface="Wingdings" panose="05000000000000000000" pitchFamily="2" charset="2"/>
              </a:rPr>
              <a:t>increased</a:t>
            </a:r>
            <a:r>
              <a:rPr lang="en-US" altLang="en-US" sz="2400">
                <a:solidFill>
                  <a:schemeClr val="bg2"/>
                </a:solidFill>
                <a:sym typeface="Wingdings" panose="05000000000000000000" pitchFamily="2" charset="2"/>
              </a:rPr>
              <a:t>,</a:t>
            </a:r>
            <a:r>
              <a:rPr lang="en-US" altLang="en-US" sz="2400">
                <a:sym typeface="Wingdings" panose="05000000000000000000" pitchFamily="2" charset="2"/>
              </a:rPr>
              <a:t> but Clotting time remains unchanged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u="sng">
                <a:sym typeface="Wingdings" panose="05000000000000000000" pitchFamily="2" charset="2"/>
              </a:rPr>
              <a:t>Fibrinolytic activity</a:t>
            </a:r>
            <a:r>
              <a:rPr lang="en-US" altLang="en-US" sz="2400">
                <a:sym typeface="Wingdings" panose="05000000000000000000" pitchFamily="2" charset="2"/>
              </a:rPr>
              <a:t> is </a:t>
            </a:r>
            <a:r>
              <a:rPr lang="en-US" altLang="en-US" sz="2400">
                <a:solidFill>
                  <a:srgbClr val="33CCFF"/>
                </a:solidFill>
                <a:sym typeface="Wingdings" panose="05000000000000000000" pitchFamily="2" charset="2"/>
              </a:rPr>
              <a:t>depressed</a:t>
            </a:r>
            <a:r>
              <a:rPr lang="en-US" altLang="en-US" sz="240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>
                <a:sym typeface="Wingdings" panose="05000000000000000000" pitchFamily="2" charset="2"/>
              </a:rPr>
              <a:t>till 15 min after delivery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u="sng">
                <a:sym typeface="Wingdings" panose="05000000000000000000" pitchFamily="2" charset="2"/>
              </a:rPr>
              <a:t>Platelets </a:t>
            </a:r>
            <a:r>
              <a:rPr lang="en-US" altLang="en-US" sz="2400">
                <a:sym typeface="Wingdings" panose="05000000000000000000" pitchFamily="2" charset="2"/>
              </a:rPr>
              <a:t>– conflicting picture [ static or fall ]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33CCFF"/>
                </a:solidFill>
                <a:sym typeface="Wingdings" panose="05000000000000000000" pitchFamily="2" charset="2"/>
              </a:rPr>
              <a:t>Effective control of blood loss and hemostasis after placental seperation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A75E8D5-AF3A-2F46-FCC7-DC49B6422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Clinical implication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9825A8A-0562-0DDD-0DB2-7B28B8866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>
                <a:ea typeface="宋体" panose="02010600030101010101" pitchFamily="2" charset="-122"/>
              </a:rPr>
              <a:t>Increased risk of </a:t>
            </a:r>
            <a:r>
              <a:rPr lang="en-US" altLang="zh-CN" sz="2400">
                <a:solidFill>
                  <a:srgbClr val="FFFF00"/>
                </a:solidFill>
                <a:ea typeface="宋体" panose="02010600030101010101" pitchFamily="2" charset="-122"/>
              </a:rPr>
              <a:t>venous thromboembolism </a:t>
            </a:r>
            <a:r>
              <a:rPr lang="en-US" altLang="zh-CN" sz="2400">
                <a:ea typeface="宋体" panose="02010600030101010101" pitchFamily="2" charset="-122"/>
              </a:rPr>
              <a:t>both during pregnancy and the puerperium.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>
                <a:ea typeface="宋体" panose="02010600030101010101" pitchFamily="2" charset="-122"/>
              </a:rPr>
              <a:t>The risk of thromboembolism is ~ </a:t>
            </a:r>
            <a:r>
              <a:rPr lang="en-US" altLang="zh-CN" sz="2400">
                <a:solidFill>
                  <a:srgbClr val="FFFF00"/>
                </a:solidFill>
                <a:ea typeface="宋体" panose="02010600030101010101" pitchFamily="2" charset="-122"/>
              </a:rPr>
              <a:t>2 times normal </a:t>
            </a:r>
            <a:r>
              <a:rPr lang="en-US" altLang="zh-CN" sz="2400">
                <a:ea typeface="宋体" panose="02010600030101010101" pitchFamily="2" charset="-122"/>
              </a:rPr>
              <a:t>during pregnancy and 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>
                <a:ea typeface="宋体" panose="02010600030101010101" pitchFamily="2" charset="-122"/>
              </a:rPr>
              <a:t>Increases to </a:t>
            </a:r>
            <a:r>
              <a:rPr lang="en-US" altLang="zh-CN" sz="2400">
                <a:solidFill>
                  <a:srgbClr val="FFFF00"/>
                </a:solidFill>
                <a:ea typeface="宋体" panose="02010600030101010101" pitchFamily="2" charset="-122"/>
              </a:rPr>
              <a:t>5.5</a:t>
            </a:r>
            <a:r>
              <a:rPr lang="en-US" altLang="zh-CN" sz="2400">
                <a:ea typeface="宋体" panose="02010600030101010101" pitchFamily="2" charset="-122"/>
              </a:rPr>
              <a:t> </a:t>
            </a:r>
            <a:r>
              <a:rPr lang="en-US" altLang="zh-CN" sz="2400">
                <a:solidFill>
                  <a:srgbClr val="FFFF00"/>
                </a:solidFill>
                <a:ea typeface="宋体" panose="02010600030101010101" pitchFamily="2" charset="-122"/>
              </a:rPr>
              <a:t>times</a:t>
            </a:r>
            <a:r>
              <a:rPr lang="en-US" altLang="zh-CN" sz="2400">
                <a:ea typeface="宋体" panose="02010600030101010101" pitchFamily="2" charset="-122"/>
              </a:rPr>
              <a:t> normal during the puerperium.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>
                <a:ea typeface="宋体" panose="02010600030101010101" pitchFamily="2" charset="-122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>
                <a:ea typeface="宋体" panose="02010600030101010101" pitchFamily="2" charset="-122"/>
              </a:rPr>
              <a:t>Understanding these physiologic changes is necessary to manage two of the more serious problems of pregnancy - </a:t>
            </a:r>
            <a:r>
              <a:rPr lang="en-US" altLang="zh-CN" sz="2400">
                <a:solidFill>
                  <a:srgbClr val="FFFF00"/>
                </a:solidFill>
                <a:ea typeface="宋体" panose="02010600030101010101" pitchFamily="2" charset="-122"/>
              </a:rPr>
              <a:t>hemorrhage and thromoembolic disorder</a:t>
            </a:r>
            <a:r>
              <a:rPr lang="en-US" altLang="zh-CN" sz="2400">
                <a:ea typeface="宋体" panose="02010600030101010101" pitchFamily="2" charset="-122"/>
              </a:rPr>
              <a:t>, both caused by disorders in the mechanism of hemostasis</a:t>
            </a:r>
            <a:r>
              <a:rPr lang="en-US" altLang="zh-CN" sz="2800">
                <a:ea typeface="宋体" panose="02010600030101010101" pitchFamily="2" charset="-122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72BB33B6-6EA0-69E4-4D7C-57347065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B4CE010E-B852-133D-5FFD-106BEC552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We have studied about the physiological adaptations in body during normal pregnancy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E40E045-B149-9139-3A4E-33CFFC144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92865-4599-1762-3FCB-A6715194C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SAQ: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/>
              <a:t>Cardiovascular changes during pregnancy-4marks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/>
              <a:t>Hematological changes </a:t>
            </a:r>
            <a:r>
              <a:rPr lang="en-US"/>
              <a:t>during pregnancy-4marks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CF0E336-2BFE-00FE-E325-9ECE93D52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 Principles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51A9658-9B4E-596E-7E36-D813A912A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Most changes begin early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Even before pregnancy recognized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Most are hormonally driven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Progesterone, estrogen, renin / aldosterone, cortisol, insulin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Some ‘mechanically’ driven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Designed to optimize conditions for fetus &amp; prepare for delivery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Delivery of oxygen &amp; nutrients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>
            <a:extLst>
              <a:ext uri="{FF2B5EF4-FFF2-40B4-BE49-F238E27FC236}">
                <a16:creationId xmlns:a16="http://schemas.microsoft.com/office/drawing/2014/main" id="{AA5F2C9B-37E6-69F5-E4C3-8D52A346D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8325"/>
            <a:ext cx="594201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99FF33"/>
                </a:solidFill>
              </a:rPr>
              <a:t>REFERENCES –</a:t>
            </a:r>
          </a:p>
          <a:p>
            <a:pPr eaLnBrk="1" hangingPunct="1"/>
            <a:endParaRPr lang="en-US" altLang="en-US" sz="3200">
              <a:solidFill>
                <a:schemeClr val="bg1"/>
              </a:solidFill>
            </a:endParaRPr>
          </a:p>
          <a:p>
            <a:pPr eaLnBrk="1" hangingPunct="1"/>
            <a:endParaRPr lang="en-US" altLang="en-US" sz="3200">
              <a:solidFill>
                <a:schemeClr val="bg1"/>
              </a:solidFill>
            </a:endParaRPr>
          </a:p>
          <a:p>
            <a:pPr eaLnBrk="1" hangingPunct="1"/>
            <a:endParaRPr lang="en-US" altLang="en-US" sz="32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-Williams textbook of obstetrics</a:t>
            </a:r>
          </a:p>
          <a:p>
            <a:pPr eaLnBrk="1" hangingPunct="1"/>
            <a:endParaRPr lang="en-US" altLang="en-US" sz="3200">
              <a:solidFill>
                <a:schemeClr val="bg1"/>
              </a:solidFill>
            </a:endParaRPr>
          </a:p>
          <a:p>
            <a:pPr eaLnBrk="1" hangingPunct="1"/>
            <a:endParaRPr lang="en-US" altLang="en-US" sz="32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-D.C.Dutta’s textbook of obstetrics</a:t>
            </a:r>
            <a:endParaRPr lang="en-IN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73E638-1A37-79FF-938F-2447D29B8E92}"/>
              </a:ext>
            </a:extLst>
          </p:cNvPr>
          <p:cNvSpPr/>
          <p:nvPr/>
        </p:nvSpPr>
        <p:spPr>
          <a:xfrm>
            <a:off x="2830592" y="2967335"/>
            <a:ext cx="35702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AFD93FF-78E8-7460-3B71-A69CE2C0A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08F7A4D-240F-FACC-AB4D-1AA083472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191000"/>
          </a:xfrm>
        </p:spPr>
        <p:txBody>
          <a:bodyPr/>
          <a:lstStyle/>
          <a:p>
            <a:pPr eaLnBrk="1" hangingPunct="1"/>
            <a:r>
              <a:rPr lang="en-US" altLang="en-US" sz="2800"/>
              <a:t>They are </a:t>
            </a:r>
            <a:r>
              <a:rPr lang="en-US" altLang="en-US" sz="2800">
                <a:solidFill>
                  <a:srgbClr val="FFFF99"/>
                </a:solidFill>
              </a:rPr>
              <a:t>physiological </a:t>
            </a:r>
            <a:r>
              <a:rPr lang="en-US" altLang="en-US" sz="2800"/>
              <a:t>changes, that is, they are entirely normal, and </a:t>
            </a:r>
          </a:p>
          <a:p>
            <a:pPr eaLnBrk="1" hangingPunct="1"/>
            <a:r>
              <a:rPr lang="en-US" altLang="en-US" sz="2800"/>
              <a:t>It include </a:t>
            </a:r>
            <a:r>
              <a:rPr lang="en-US" altLang="en-US" sz="2800">
                <a:solidFill>
                  <a:srgbClr val="FFFF99"/>
                </a:solidFill>
              </a:rPr>
              <a:t>cardiovascular, hematologic, metabolic, renal and respiratory</a:t>
            </a:r>
            <a:r>
              <a:rPr lang="en-US" altLang="en-US" sz="2800"/>
              <a:t> changes that become very important in the event of complications. </a:t>
            </a:r>
          </a:p>
          <a:p>
            <a:pPr eaLnBrk="1" hangingPunct="1"/>
            <a:r>
              <a:rPr lang="en-US" altLang="en-US" sz="2800"/>
              <a:t>The body must change its physiological and homeostatic mechanisms in pregnancy to ensure the fetus is provided for.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1DCD224A-18C0-C3AB-293E-E8DFCCC308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GENITAL TRACT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C4BD35B0-18BA-5F5E-8ED2-E877491A78A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Cervix, Vagina</a:t>
            </a:r>
          </a:p>
          <a:p>
            <a:pPr eaLnBrk="1" hangingPunct="1"/>
            <a:r>
              <a:rPr lang="en-US" altLang="en-US"/>
              <a:t>Ovaries, Uterus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EACCDA4-A8D4-EC24-444E-8D9DC2F00A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Cervix, Vagina, Ovaries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C20DC64-B6E3-E4BD-6025-CD086F96A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Cervix </a:t>
            </a:r>
            <a:r>
              <a:rPr lang="en-US" altLang="en-US" sz="2800"/>
              <a:t>– </a:t>
            </a:r>
            <a:r>
              <a:rPr lang="en-US" altLang="en-US" sz="2400"/>
              <a:t>Softening </a:t>
            </a:r>
            <a:r>
              <a:rPr lang="en-US" altLang="en-US" sz="2400">
                <a:solidFill>
                  <a:srgbClr val="FFFF99"/>
                </a:solidFill>
              </a:rPr>
              <a:t>[Goodell’s sign]</a:t>
            </a:r>
            <a:r>
              <a:rPr lang="en-US" altLang="en-US" sz="2400"/>
              <a:t> blue color, vascularity, edema, hypertrophy/plasia of glands, mucus plug, bloody show at term, Less than optimal Pap smear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Vagina</a:t>
            </a:r>
            <a:r>
              <a:rPr lang="en-US" altLang="en-US" sz="2800"/>
              <a:t> – </a:t>
            </a:r>
            <a:r>
              <a:rPr lang="en-US" altLang="en-US" sz="2400"/>
              <a:t>vascularity, hyperemia </a:t>
            </a:r>
            <a:r>
              <a:rPr lang="en-US" altLang="en-US" sz="2400">
                <a:solidFill>
                  <a:srgbClr val="FFFF99"/>
                </a:solidFill>
              </a:rPr>
              <a:t>[Jacquimier’s</a:t>
            </a:r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rgbClr val="FFFF99"/>
                </a:solidFill>
              </a:rPr>
              <a:t>sign]</a:t>
            </a:r>
            <a:r>
              <a:rPr lang="en-US" altLang="en-US" sz="2400"/>
              <a:t> copious secretion, acidic pH 3.5-6 [ lactic acid from glycogen by LB] </a:t>
            </a:r>
            <a:r>
              <a:rPr lang="en-US" altLang="en-US" sz="2400">
                <a:sym typeface="Wingdings" panose="05000000000000000000" pitchFamily="2" charset="2"/>
              </a:rPr>
              <a:t> protects against infection.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Ovaries</a:t>
            </a:r>
            <a:r>
              <a:rPr lang="en-US" altLang="en-US" sz="2800"/>
              <a:t> – </a:t>
            </a:r>
            <a:r>
              <a:rPr lang="en-US" altLang="en-US" sz="2400"/>
              <a:t>Ovarian cycle suspended so no uterine cycle and no menses </a:t>
            </a:r>
            <a:r>
              <a:rPr lang="en-US" altLang="en-US" sz="2400">
                <a:sym typeface="Wingdings" panose="05000000000000000000" pitchFamily="2" charset="2"/>
              </a:rPr>
              <a:t> due to Estrogen &amp; Pregesterone, Growth &amp; persistence of corpus luteum till 8wks then regress</a:t>
            </a:r>
            <a:endParaRPr lang="en-US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FE3CB49-FEA0-60CB-9E8C-7A15B66D5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UTERUS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78973BA-76C9-E16C-F4F5-9E82FFF9C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50292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400"/>
              <a:t>Enlargement -  Hper-plasia+trophy upto 12 wks &amp; stretching after 20 wks [ estrogen induced]   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400"/>
              <a:t>7.5cm</a:t>
            </a:r>
            <a:r>
              <a:rPr lang="en-US" altLang="en-US" sz="2400">
                <a:sym typeface="Wingdings" panose="05000000000000000000" pitchFamily="2" charset="2"/>
              </a:rPr>
              <a:t>35cm,  50gm1kg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400">
                <a:sym typeface="Wingdings" panose="05000000000000000000" pitchFamily="2" charset="2"/>
              </a:rPr>
              <a:t>Arrangement of muscle fibres -  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ym typeface="Wingdings" panose="05000000000000000000" pitchFamily="2" charset="2"/>
              </a:rPr>
              <a:t>        outer – longitudinal,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ym typeface="Wingdings" panose="05000000000000000000" pitchFamily="2" charset="2"/>
              </a:rPr>
              <a:t>        inner – circular,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ym typeface="Wingdings" panose="05000000000000000000" pitchFamily="2" charset="2"/>
              </a:rPr>
              <a:t>        intermediate – criss-cross fashion like figure of 8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ym typeface="Wingdings" panose="05000000000000000000" pitchFamily="2" charset="2"/>
              </a:rPr>
              <a:t> </a:t>
            </a:r>
            <a:endParaRPr lang="en-US" altLang="en-US" sz="2400"/>
          </a:p>
          <a:p>
            <a:pPr marL="609600" indent="-609600" eaLnBrk="1" hangingPunct="1"/>
            <a:endParaRPr lang="en-US" altLang="en-US" sz="2400"/>
          </a:p>
        </p:txBody>
      </p:sp>
      <p:pic>
        <p:nvPicPr>
          <p:cNvPr id="9220" name="Picture 4" descr="fig of 8">
            <a:extLst>
              <a:ext uri="{FF2B5EF4-FFF2-40B4-BE49-F238E27FC236}">
                <a16:creationId xmlns:a16="http://schemas.microsoft.com/office/drawing/2014/main" id="{0C35E5A2-027A-B685-4770-4BF7225FB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276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fig of 8 2">
            <a:extLst>
              <a:ext uri="{FF2B5EF4-FFF2-40B4-BE49-F238E27FC236}">
                <a16:creationId xmlns:a16="http://schemas.microsoft.com/office/drawing/2014/main" id="{9C581396-E9EE-58A4-FCF4-41C35D1FD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95800"/>
            <a:ext cx="33289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2A8A730-28B9-6438-6B8A-AFB95F6D8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708025"/>
          </a:xfrm>
        </p:spPr>
        <p:txBody>
          <a:bodyPr/>
          <a:lstStyle/>
          <a:p>
            <a:pPr eaLnBrk="1" hangingPunct="1"/>
            <a:r>
              <a:rPr lang="en-US" altLang="en-US" sz="4000"/>
              <a:t>Uterus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E454808-E8DC-F821-90CA-81790982B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96200" cy="5105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altLang="en-US"/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/>
              <a:t>Living ligatures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/>
              <a:t>Fundal enlargement marked.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/>
              <a:t>Shape: </a:t>
            </a:r>
            <a:r>
              <a:rPr lang="en-US" altLang="en-US" sz="2800"/>
              <a:t> Pear(NP) </a:t>
            </a:r>
            <a:r>
              <a:rPr lang="en-US" altLang="en-US" sz="2800">
                <a:sym typeface="Wingdings" panose="05000000000000000000" pitchFamily="2" charset="2"/>
              </a:rPr>
              <a:t> Globular(12wks) ovoid / pyriform (28wks) spherical 36wks.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>
                <a:sym typeface="Wingdings" panose="05000000000000000000" pitchFamily="2" charset="2"/>
              </a:rPr>
              <a:t>Dextro-rotation of uterus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>
                <a:sym typeface="Wingdings" panose="05000000000000000000" pitchFamily="2" charset="2"/>
              </a:rPr>
              <a:t>Braxton-Hicks contraction</a:t>
            </a:r>
            <a:r>
              <a:rPr lang="en-US" altLang="en-US" sz="2400">
                <a:sym typeface="Wingdings" panose="05000000000000000000" pitchFamily="2" charset="2"/>
              </a:rPr>
              <a:t> – irregular, infrequent, sporadic, unpredictable, nonrhythmic, variable intensity, no effect on cervical dilatation</a:t>
            </a:r>
            <a:endParaRPr lang="en-US" altLang="en-US">
              <a:sym typeface="Wingdings" panose="05000000000000000000" pitchFamily="2" charset="2"/>
            </a:endParaRP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endParaRPr lang="en-US" altLang="en-US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PPERPATINA">
  <a:themeElements>
    <a:clrScheme name="COPPERPATIN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PPERPATIN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PPERPATIN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PERPATIN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PERPATIN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PERPATIN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PERPATIN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PERPATIN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PERPATIN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784</TotalTime>
  <Words>1659</Words>
  <Application>Microsoft Office PowerPoint</Application>
  <PresentationFormat>On-screen Show (4:3)</PresentationFormat>
  <Paragraphs>292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COPPERPATINA</vt:lpstr>
      <vt:lpstr>PHYSIOLOGICAL CHANGES DURING PREGNANCY Part 1</vt:lpstr>
      <vt:lpstr>Purpose –</vt:lpstr>
      <vt:lpstr>Learning Objectives</vt:lpstr>
      <vt:lpstr>General Principles</vt:lpstr>
      <vt:lpstr>PowerPoint Presentation</vt:lpstr>
      <vt:lpstr>GENITAL TRACT</vt:lpstr>
      <vt:lpstr>Cervix, Vagina, Ovaries</vt:lpstr>
      <vt:lpstr>UTERUS</vt:lpstr>
      <vt:lpstr>Uterus</vt:lpstr>
      <vt:lpstr>PowerPoint Presentation</vt:lpstr>
      <vt:lpstr>ISTHMUS</vt:lpstr>
      <vt:lpstr>Lower uterine segment</vt:lpstr>
      <vt:lpstr>CERVIX</vt:lpstr>
      <vt:lpstr>SKIN</vt:lpstr>
      <vt:lpstr>SKIN</vt:lpstr>
      <vt:lpstr>BREAST</vt:lpstr>
      <vt:lpstr>WEIGHT GAIN</vt:lpstr>
      <vt:lpstr>Weight Gain</vt:lpstr>
      <vt:lpstr>Distribution of weight </vt:lpstr>
      <vt:lpstr>CARDIOVASCULAR SYSTEM</vt:lpstr>
      <vt:lpstr>PowerPoint Presentation</vt:lpstr>
      <vt:lpstr>Anatomical changes</vt:lpstr>
      <vt:lpstr> Clinical finding</vt:lpstr>
      <vt:lpstr>Cardiac output</vt:lpstr>
      <vt:lpstr>Arterial blood pressure</vt:lpstr>
      <vt:lpstr>Venous pressure</vt:lpstr>
      <vt:lpstr>Supine hypotension syndrome</vt:lpstr>
      <vt:lpstr>Clinical implication of supine hypotension syndrome</vt:lpstr>
      <vt:lpstr>Signs &amp; Symptoms of Normal Pregnancy that may Mimic Heart Disease</vt:lpstr>
      <vt:lpstr>HEMATOLOGICAL CHANGES</vt:lpstr>
      <vt:lpstr>HEMATOLOGICAL CHANGES</vt:lpstr>
      <vt:lpstr>HEMATOLOGICAL CHANGES</vt:lpstr>
      <vt:lpstr>BLOOD CHANGES</vt:lpstr>
      <vt:lpstr>Total protein</vt:lpstr>
      <vt:lpstr>Blood coagulation</vt:lpstr>
      <vt:lpstr>Blood coagulation factors</vt:lpstr>
      <vt:lpstr>Clinical implication </vt:lpstr>
      <vt:lpstr>Summary</vt:lpstr>
      <vt:lpstr>Questions: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919692118019</cp:lastModifiedBy>
  <cp:revision>67</cp:revision>
  <cp:lastPrinted>1601-01-01T00:00:00Z</cp:lastPrinted>
  <dcterms:created xsi:type="dcterms:W3CDTF">1601-01-01T00:00:00Z</dcterms:created>
  <dcterms:modified xsi:type="dcterms:W3CDTF">2025-05-29T06:22:53Z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