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65" r:id="rId2"/>
    <p:sldId id="256" r:id="rId3"/>
    <p:sldId id="257" r:id="rId4"/>
    <p:sldId id="258" r:id="rId5"/>
    <p:sldId id="259" r:id="rId6"/>
    <p:sldId id="260" r:id="rId7"/>
    <p:sldId id="261" r:id="rId8"/>
    <p:sldId id="262" r:id="rId9"/>
    <p:sldId id="263" r:id="rId10"/>
    <p:sldId id="264" r:id="rId11"/>
    <p:sldId id="266" r:id="rId12"/>
    <p:sldId id="270" r:id="rId13"/>
    <p:sldId id="267" r:id="rId14"/>
    <p:sldId id="268" r:id="rId15"/>
    <p:sldId id="26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B701224-07B9-4E5F-A883-61551AA5E57B}" type="datetimeFigureOut">
              <a:rPr lang="en-US" smtClean="0"/>
              <a:t>5/29/25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E6F7BA-AEC6-4C83-BF84-DE1CD8C8CCF8}" type="slidenum">
              <a:rPr lang="en-US" smtClean="0"/>
              <a:t>‹#›</a:t>
            </a:fld>
            <a:endParaRPr lang="en-US"/>
          </a:p>
        </p:txBody>
      </p:sp>
    </p:spTree>
    <p:extLst>
      <p:ext uri="{BB962C8B-B14F-4D97-AF65-F5344CB8AC3E}">
        <p14:creationId xmlns:p14="http://schemas.microsoft.com/office/powerpoint/2010/main" val="149560864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B701224-07B9-4E5F-A883-61551AA5E57B}" type="datetimeFigureOut">
              <a:rPr lang="en-US" smtClean="0"/>
              <a:t>5/29/25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E6F7BA-AEC6-4C83-BF84-DE1CD8C8CCF8}" type="slidenum">
              <a:rPr lang="en-US" smtClean="0"/>
              <a:t>‹#›</a:t>
            </a:fld>
            <a:endParaRPr lang="en-US"/>
          </a:p>
        </p:txBody>
      </p:sp>
    </p:spTree>
    <p:extLst>
      <p:ext uri="{BB962C8B-B14F-4D97-AF65-F5344CB8AC3E}">
        <p14:creationId xmlns:p14="http://schemas.microsoft.com/office/powerpoint/2010/main" val="260801356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B701224-07B9-4E5F-A883-61551AA5E57B}" type="datetimeFigureOut">
              <a:rPr lang="en-US" smtClean="0"/>
              <a:t>5/29/25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E6F7BA-AEC6-4C83-BF84-DE1CD8C8CCF8}" type="slidenum">
              <a:rPr lang="en-US" smtClean="0"/>
              <a:t>‹#›</a:t>
            </a:fld>
            <a:endParaRPr lang="en-US"/>
          </a:p>
        </p:txBody>
      </p:sp>
    </p:spTree>
    <p:extLst>
      <p:ext uri="{BB962C8B-B14F-4D97-AF65-F5344CB8AC3E}">
        <p14:creationId xmlns:p14="http://schemas.microsoft.com/office/powerpoint/2010/main" val="225883833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B701224-07B9-4E5F-A883-61551AA5E57B}" type="datetimeFigureOut">
              <a:rPr lang="en-US" smtClean="0"/>
              <a:t>5/29/25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E6F7BA-AEC6-4C83-BF84-DE1CD8C8CCF8}" type="slidenum">
              <a:rPr lang="en-US" smtClean="0"/>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84037883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B701224-07B9-4E5F-A883-61551AA5E57B}" type="datetimeFigureOut">
              <a:rPr lang="en-US" smtClean="0"/>
              <a:t>5/29/25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E6F7BA-AEC6-4C83-BF84-DE1CD8C8CCF8}" type="slidenum">
              <a:rPr lang="en-US" smtClean="0"/>
              <a:t>‹#›</a:t>
            </a:fld>
            <a:endParaRPr lang="en-US"/>
          </a:p>
        </p:txBody>
      </p:sp>
    </p:spTree>
    <p:extLst>
      <p:ext uri="{BB962C8B-B14F-4D97-AF65-F5344CB8AC3E}">
        <p14:creationId xmlns:p14="http://schemas.microsoft.com/office/powerpoint/2010/main" val="247390763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B701224-07B9-4E5F-A883-61551AA5E57B}" type="datetimeFigureOut">
              <a:rPr lang="en-US" smtClean="0"/>
              <a:t>5/29/25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E6F7BA-AEC6-4C83-BF84-DE1CD8C8CCF8}" type="slidenum">
              <a:rPr lang="en-US" smtClean="0"/>
              <a:t>‹#›</a:t>
            </a:fld>
            <a:endParaRPr lang="en-US"/>
          </a:p>
        </p:txBody>
      </p:sp>
    </p:spTree>
    <p:extLst>
      <p:ext uri="{BB962C8B-B14F-4D97-AF65-F5344CB8AC3E}">
        <p14:creationId xmlns:p14="http://schemas.microsoft.com/office/powerpoint/2010/main" val="322952724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B701224-07B9-4E5F-A883-61551AA5E57B}" type="datetimeFigureOut">
              <a:rPr lang="en-US" smtClean="0"/>
              <a:t>5/29/25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E6F7BA-AEC6-4C83-BF84-DE1CD8C8CCF8}" type="slidenum">
              <a:rPr lang="en-US" smtClean="0"/>
              <a:t>‹#›</a:t>
            </a:fld>
            <a:endParaRPr lang="en-US"/>
          </a:p>
        </p:txBody>
      </p:sp>
    </p:spTree>
    <p:extLst>
      <p:ext uri="{BB962C8B-B14F-4D97-AF65-F5344CB8AC3E}">
        <p14:creationId xmlns:p14="http://schemas.microsoft.com/office/powerpoint/2010/main" val="92162902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701224-07B9-4E5F-A883-61551AA5E57B}" type="datetimeFigureOut">
              <a:rPr lang="en-US" smtClean="0"/>
              <a:t>5/29/25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E6F7BA-AEC6-4C83-BF84-DE1CD8C8CCF8}" type="slidenum">
              <a:rPr lang="en-US" smtClean="0"/>
              <a:t>‹#›</a:t>
            </a:fld>
            <a:endParaRPr lang="en-US"/>
          </a:p>
        </p:txBody>
      </p:sp>
    </p:spTree>
    <p:extLst>
      <p:ext uri="{BB962C8B-B14F-4D97-AF65-F5344CB8AC3E}">
        <p14:creationId xmlns:p14="http://schemas.microsoft.com/office/powerpoint/2010/main" val="360329948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701224-07B9-4E5F-A883-61551AA5E57B}" type="datetimeFigureOut">
              <a:rPr lang="en-US" smtClean="0"/>
              <a:t>5/29/25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E6F7BA-AEC6-4C83-BF84-DE1CD8C8CCF8}" type="slidenum">
              <a:rPr lang="en-US" smtClean="0"/>
              <a:t>‹#›</a:t>
            </a:fld>
            <a:endParaRPr lang="en-US"/>
          </a:p>
        </p:txBody>
      </p:sp>
    </p:spTree>
    <p:extLst>
      <p:ext uri="{BB962C8B-B14F-4D97-AF65-F5344CB8AC3E}">
        <p14:creationId xmlns:p14="http://schemas.microsoft.com/office/powerpoint/2010/main" val="246426195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701224-07B9-4E5F-A883-61551AA5E57B}" type="datetimeFigureOut">
              <a:rPr lang="en-US" smtClean="0"/>
              <a:t>5/29/25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E6F7BA-AEC6-4C83-BF84-DE1CD8C8CCF8}" type="slidenum">
              <a:rPr lang="en-US" smtClean="0"/>
              <a:t>‹#›</a:t>
            </a:fld>
            <a:endParaRPr lang="en-US"/>
          </a:p>
        </p:txBody>
      </p:sp>
    </p:spTree>
    <p:extLst>
      <p:ext uri="{BB962C8B-B14F-4D97-AF65-F5344CB8AC3E}">
        <p14:creationId xmlns:p14="http://schemas.microsoft.com/office/powerpoint/2010/main" val="377915874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701224-07B9-4E5F-A883-61551AA5E57B}" type="datetimeFigureOut">
              <a:rPr lang="en-US" smtClean="0"/>
              <a:t>5/29/25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E6F7BA-AEC6-4C83-BF84-DE1CD8C8CCF8}" type="slidenum">
              <a:rPr lang="en-US" smtClean="0"/>
              <a:t>‹#›</a:t>
            </a:fld>
            <a:endParaRPr lang="en-US"/>
          </a:p>
        </p:txBody>
      </p:sp>
    </p:spTree>
    <p:extLst>
      <p:ext uri="{BB962C8B-B14F-4D97-AF65-F5344CB8AC3E}">
        <p14:creationId xmlns:p14="http://schemas.microsoft.com/office/powerpoint/2010/main" val="215118589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701224-07B9-4E5F-A883-61551AA5E57B}" type="datetimeFigureOut">
              <a:rPr lang="en-US" smtClean="0"/>
              <a:t>5/29/25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E6F7BA-AEC6-4C83-BF84-DE1CD8C8CCF8}" type="slidenum">
              <a:rPr lang="en-US" smtClean="0"/>
              <a:t>‹#›</a:t>
            </a:fld>
            <a:endParaRPr lang="en-US"/>
          </a:p>
        </p:txBody>
      </p:sp>
    </p:spTree>
    <p:extLst>
      <p:ext uri="{BB962C8B-B14F-4D97-AF65-F5344CB8AC3E}">
        <p14:creationId xmlns:p14="http://schemas.microsoft.com/office/powerpoint/2010/main" val="296066777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B701224-07B9-4E5F-A883-61551AA5E57B}" type="datetimeFigureOut">
              <a:rPr lang="en-US" smtClean="0"/>
              <a:t>5/29/25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E6F7BA-AEC6-4C83-BF84-DE1CD8C8CCF8}" type="slidenum">
              <a:rPr lang="en-US" smtClean="0"/>
              <a:t>‹#›</a:t>
            </a:fld>
            <a:endParaRPr lang="en-US"/>
          </a:p>
        </p:txBody>
      </p:sp>
    </p:spTree>
    <p:extLst>
      <p:ext uri="{BB962C8B-B14F-4D97-AF65-F5344CB8AC3E}">
        <p14:creationId xmlns:p14="http://schemas.microsoft.com/office/powerpoint/2010/main" val="111693037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B701224-07B9-4E5F-A883-61551AA5E57B}" type="datetimeFigureOut">
              <a:rPr lang="en-US" smtClean="0"/>
              <a:t>5/29/25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E6F7BA-AEC6-4C83-BF84-DE1CD8C8CCF8}" type="slidenum">
              <a:rPr lang="en-US" smtClean="0"/>
              <a:t>‹#›</a:t>
            </a:fld>
            <a:endParaRPr lang="en-US"/>
          </a:p>
        </p:txBody>
      </p:sp>
    </p:spTree>
    <p:extLst>
      <p:ext uri="{BB962C8B-B14F-4D97-AF65-F5344CB8AC3E}">
        <p14:creationId xmlns:p14="http://schemas.microsoft.com/office/powerpoint/2010/main" val="369990167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3B701224-07B9-4E5F-A883-61551AA5E57B}" type="datetimeFigureOut">
              <a:rPr lang="en-US" smtClean="0"/>
              <a:t>5/29/25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E6F7BA-AEC6-4C83-BF84-DE1CD8C8CCF8}" type="slidenum">
              <a:rPr lang="en-US" smtClean="0"/>
              <a:t>‹#›</a:t>
            </a:fld>
            <a:endParaRPr lang="en-US"/>
          </a:p>
        </p:txBody>
      </p:sp>
    </p:spTree>
    <p:extLst>
      <p:ext uri="{BB962C8B-B14F-4D97-AF65-F5344CB8AC3E}">
        <p14:creationId xmlns:p14="http://schemas.microsoft.com/office/powerpoint/2010/main" val="278724995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B701224-07B9-4E5F-A883-61551AA5E57B}" type="datetimeFigureOut">
              <a:rPr lang="en-US" smtClean="0"/>
              <a:t>5/29/25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E6F7BA-AEC6-4C83-BF84-DE1CD8C8CCF8}" type="slidenum">
              <a:rPr lang="en-US" smtClean="0"/>
              <a:t>‹#›</a:t>
            </a:fld>
            <a:endParaRPr lang="en-US"/>
          </a:p>
        </p:txBody>
      </p:sp>
    </p:spTree>
    <p:extLst>
      <p:ext uri="{BB962C8B-B14F-4D97-AF65-F5344CB8AC3E}">
        <p14:creationId xmlns:p14="http://schemas.microsoft.com/office/powerpoint/2010/main" val="416351385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B701224-07B9-4E5F-A883-61551AA5E57B}" type="datetimeFigureOut">
              <a:rPr lang="en-US" smtClean="0"/>
              <a:t>5/29/25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E6F7BA-AEC6-4C83-BF84-DE1CD8C8CCF8}" type="slidenum">
              <a:rPr lang="en-US" smtClean="0"/>
              <a:t>‹#›</a:t>
            </a:fld>
            <a:endParaRPr lang="en-US"/>
          </a:p>
        </p:txBody>
      </p:sp>
    </p:spTree>
    <p:extLst>
      <p:ext uri="{BB962C8B-B14F-4D97-AF65-F5344CB8AC3E}">
        <p14:creationId xmlns:p14="http://schemas.microsoft.com/office/powerpoint/2010/main" val="12856158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3B701224-07B9-4E5F-A883-61551AA5E57B}" type="datetimeFigureOut">
              <a:rPr lang="en-US" smtClean="0"/>
              <a:t>5/29/25</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E7E6F7BA-AEC6-4C83-BF84-DE1CD8C8CCF8}" type="slidenum">
              <a:rPr lang="en-US" smtClean="0"/>
              <a:t>‹#›</a:t>
            </a:fld>
            <a:endParaRPr lang="en-US"/>
          </a:p>
        </p:txBody>
      </p:sp>
    </p:spTree>
    <p:extLst>
      <p:ext uri="{BB962C8B-B14F-4D97-AF65-F5344CB8AC3E}">
        <p14:creationId xmlns:p14="http://schemas.microsoft.com/office/powerpoint/2010/main" val="708318490"/>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 id="2147483761" r:id="rId17"/>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slideshare.net/slideshow/psychiatric-emergencies-22181212/22181212#9"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rect">
            <a:fillToRect l="100000" b="100000"/>
          </a:path>
          <a:tileRect t="-100000" r="-100000"/>
        </a:gradFill>
        <a:effectLst/>
      </p:bgPr>
    </p:bg>
    <p:spTree>
      <p:nvGrpSpPr>
        <p:cNvPr id="1" name=""/>
        <p:cNvGrpSpPr/>
        <p:nvPr/>
      </p:nvGrpSpPr>
      <p:grpSpPr>
        <a:xfrm>
          <a:off x="0" y="0"/>
          <a:ext cx="0" cy="0"/>
          <a:chOff x="0" y="0"/>
          <a:chExt cx="0" cy="0"/>
        </a:xfrm>
      </p:grpSpPr>
      <p:sp>
        <p:nvSpPr>
          <p:cNvPr id="4" name="TextBox 3"/>
          <p:cNvSpPr txBox="1"/>
          <p:nvPr/>
        </p:nvSpPr>
        <p:spPr>
          <a:xfrm>
            <a:off x="257577" y="193183"/>
            <a:ext cx="11513713" cy="7478970"/>
          </a:xfrm>
          <a:prstGeom prst="rect">
            <a:avLst/>
          </a:prstGeom>
          <a:noFill/>
        </p:spPr>
        <p:txBody>
          <a:bodyPr wrap="square" rtlCol="0">
            <a:spAutoFit/>
          </a:bodyPr>
          <a:lstStyle/>
          <a:p>
            <a:pPr algn="ctr"/>
            <a:r>
              <a:rPr lang="en-US" sz="4000" b="1" dirty="0">
                <a:solidFill>
                  <a:schemeClr val="accent1">
                    <a:lumMod val="75000"/>
                  </a:schemeClr>
                </a:solidFill>
                <a:latin typeface="Times New Roman" panose="02020603050405020304" pitchFamily="18" charset="0"/>
                <a:cs typeface="Times New Roman" panose="02020603050405020304" pitchFamily="18" charset="0"/>
              </a:rPr>
              <a:t>       </a:t>
            </a:r>
          </a:p>
          <a:p>
            <a:pPr algn="ctr"/>
            <a:r>
              <a:rPr lang="en-US" sz="4000" b="1" dirty="0">
                <a:solidFill>
                  <a:schemeClr val="accent1">
                    <a:lumMod val="75000"/>
                  </a:schemeClr>
                </a:solidFill>
                <a:latin typeface="Times New Roman" panose="02020603050405020304" pitchFamily="18" charset="0"/>
                <a:cs typeface="Times New Roman" panose="02020603050405020304" pitchFamily="18" charset="0"/>
              </a:rPr>
              <a:t>    TOPIC ON :- </a:t>
            </a:r>
          </a:p>
          <a:p>
            <a:pPr algn="ctr"/>
            <a:r>
              <a:rPr lang="en-US" sz="4000" b="1" dirty="0">
                <a:solidFill>
                  <a:schemeClr val="accent1">
                    <a:lumMod val="75000"/>
                  </a:schemeClr>
                </a:solidFill>
                <a:latin typeface="Times New Roman" panose="02020603050405020304" pitchFamily="18" charset="0"/>
                <a:cs typeface="Times New Roman" panose="02020603050405020304" pitchFamily="18" charset="0"/>
              </a:rPr>
              <a:t>PSYCHIATRIC EMERGENCY</a:t>
            </a:r>
          </a:p>
          <a:p>
            <a:pPr algn="ctr"/>
            <a:endParaRPr lang="en-US" sz="4000" b="1" dirty="0">
              <a:solidFill>
                <a:schemeClr val="accent1">
                  <a:lumMod val="75000"/>
                </a:schemeClr>
              </a:solidFill>
              <a:latin typeface="Times New Roman" panose="02020603050405020304" pitchFamily="18" charset="0"/>
              <a:cs typeface="Times New Roman" panose="02020603050405020304" pitchFamily="18" charset="0"/>
            </a:endParaRPr>
          </a:p>
          <a:p>
            <a:pPr algn="ctr"/>
            <a:endParaRPr lang="en-US" sz="4000" b="1" dirty="0">
              <a:solidFill>
                <a:schemeClr val="accent1">
                  <a:lumMod val="75000"/>
                </a:schemeClr>
              </a:solidFill>
              <a:latin typeface="Times New Roman" panose="02020603050405020304" pitchFamily="18" charset="0"/>
              <a:cs typeface="Times New Roman" panose="02020603050405020304" pitchFamily="18" charset="0"/>
            </a:endParaRPr>
          </a:p>
          <a:p>
            <a:pPr algn="ctr"/>
            <a:endParaRPr lang="en-US" sz="4000" b="1" dirty="0">
              <a:solidFill>
                <a:schemeClr val="accent1">
                  <a:lumMod val="75000"/>
                </a:schemeClr>
              </a:solidFill>
              <a:latin typeface="Times New Roman" panose="02020603050405020304" pitchFamily="18" charset="0"/>
              <a:cs typeface="Times New Roman" panose="02020603050405020304" pitchFamily="18" charset="0"/>
            </a:endParaRPr>
          </a:p>
          <a:p>
            <a:r>
              <a:rPr lang="en-US" sz="4000" b="1" dirty="0">
                <a:solidFill>
                  <a:schemeClr val="accent1">
                    <a:lumMod val="75000"/>
                  </a:schemeClr>
                </a:solidFill>
                <a:latin typeface="Times New Roman" panose="02020603050405020304" pitchFamily="18" charset="0"/>
                <a:cs typeface="Times New Roman" panose="02020603050405020304" pitchFamily="18" charset="0"/>
              </a:rPr>
              <a:t>PRESENTED BY :-</a:t>
            </a:r>
          </a:p>
          <a:p>
            <a:r>
              <a:rPr lang="en-US" sz="4000" b="1" dirty="0">
                <a:solidFill>
                  <a:schemeClr val="accent1">
                    <a:lumMod val="75000"/>
                  </a:schemeClr>
                </a:solidFill>
                <a:latin typeface="Times New Roman" panose="02020603050405020304" pitchFamily="18" charset="0"/>
                <a:cs typeface="Times New Roman" panose="02020603050405020304" pitchFamily="18" charset="0"/>
              </a:rPr>
              <a:t>MISS.RISHIKA KOTHARI </a:t>
            </a:r>
          </a:p>
          <a:p>
            <a:r>
              <a:rPr lang="en-US" sz="4000" b="1" dirty="0">
                <a:solidFill>
                  <a:schemeClr val="accent1">
                    <a:lumMod val="75000"/>
                  </a:schemeClr>
                </a:solidFill>
                <a:latin typeface="Times New Roman" panose="02020603050405020304" pitchFamily="18" charset="0"/>
                <a:cs typeface="Times New Roman" panose="02020603050405020304" pitchFamily="18" charset="0"/>
              </a:rPr>
              <a:t>SUBJECT :-</a:t>
            </a:r>
          </a:p>
          <a:p>
            <a:r>
              <a:rPr lang="en-US" sz="4000" b="1" dirty="0">
                <a:solidFill>
                  <a:schemeClr val="accent1">
                    <a:lumMod val="75000"/>
                  </a:schemeClr>
                </a:solidFill>
                <a:latin typeface="Times New Roman" panose="02020603050405020304" pitchFamily="18" charset="0"/>
                <a:cs typeface="Times New Roman" panose="02020603050405020304" pitchFamily="18" charset="0"/>
              </a:rPr>
              <a:t>MENTAL HEALTH NURSING</a:t>
            </a:r>
          </a:p>
          <a:p>
            <a:r>
              <a:rPr lang="en-US" sz="4000" b="1" dirty="0">
                <a:solidFill>
                  <a:schemeClr val="accent1">
                    <a:lumMod val="75000"/>
                  </a:schemeClr>
                </a:solidFill>
                <a:latin typeface="Times New Roman" panose="02020603050405020304" pitchFamily="18" charset="0"/>
                <a:cs typeface="Times New Roman" panose="02020603050405020304" pitchFamily="18" charset="0"/>
              </a:rPr>
              <a:t>COLLEGE:- JINSAR</a:t>
            </a:r>
          </a:p>
          <a:p>
            <a:pPr algn="ctr"/>
            <a:endParaRPr lang="en-US" sz="4000" b="1"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698180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1182" y="1"/>
            <a:ext cx="10691445" cy="1631851"/>
          </a:xfrm>
        </p:spPr>
        <p:txBody>
          <a:bodyPr/>
          <a:lstStyle/>
          <a:p>
            <a:pPr algn="ctr"/>
            <a:r>
              <a:rPr lang="en-US" b="1" u="sng" dirty="0">
                <a:solidFill>
                  <a:schemeClr val="accent1">
                    <a:lumMod val="75000"/>
                  </a:schemeClr>
                </a:solidFill>
                <a:latin typeface="Times New Roman" panose="02020603050405020304" pitchFamily="18" charset="0"/>
                <a:cs typeface="Times New Roman" panose="02020603050405020304" pitchFamily="18" charset="0"/>
              </a:rPr>
              <a:t>Management-</a:t>
            </a:r>
            <a:br>
              <a:rPr lang="en-US" u="sng" dirty="0">
                <a:solidFill>
                  <a:schemeClr val="accent1">
                    <a:lumMod val="75000"/>
                  </a:schemeClr>
                </a:solidFill>
              </a:rPr>
            </a:br>
            <a:endParaRPr lang="en-US" u="sng" dirty="0">
              <a:solidFill>
                <a:schemeClr val="accent1">
                  <a:lumMod val="75000"/>
                </a:schemeClr>
              </a:solidFill>
            </a:endParaRPr>
          </a:p>
        </p:txBody>
      </p:sp>
      <p:sp>
        <p:nvSpPr>
          <p:cNvPr id="3" name="Content Placeholder 2"/>
          <p:cNvSpPr>
            <a:spLocks noGrp="1"/>
          </p:cNvSpPr>
          <p:nvPr>
            <p:ph sz="quarter" idx="13"/>
          </p:nvPr>
        </p:nvSpPr>
        <p:spPr>
          <a:xfrm>
            <a:off x="167425" y="1210614"/>
            <a:ext cx="11822806" cy="5460642"/>
          </a:xfrm>
        </p:spPr>
        <p:txBody>
          <a:bodyPr>
            <a:normAutofit fontScale="70000" lnSpcReduction="20000"/>
          </a:bodyPr>
          <a:lstStyle/>
          <a:p>
            <a:pPr lvl="0" algn="ctr"/>
            <a:r>
              <a:rPr lang="en-US" sz="4000" dirty="0">
                <a:latin typeface="Times New Roman" panose="02020603050405020304" pitchFamily="18" charset="0"/>
                <a:cs typeface="Times New Roman" panose="02020603050405020304" pitchFamily="18" charset="0"/>
              </a:rPr>
              <a:t>1</a:t>
            </a:r>
            <a:r>
              <a:rPr lang="en-US" sz="4100" b="1" dirty="0">
                <a:latin typeface="Times New Roman" panose="02020603050405020304" pitchFamily="18" charset="0"/>
                <a:cs typeface="Times New Roman" panose="02020603050405020304" pitchFamily="18" charset="0"/>
              </a:rPr>
              <a:t>. Be aware of certain signs which may indicate that the individual may commit suicide, such as;</a:t>
            </a:r>
          </a:p>
          <a:p>
            <a:pPr marL="0" lvl="0" indent="0" algn="ctr">
              <a:buNone/>
            </a:pPr>
            <a:endParaRPr lang="en-US" sz="4100" b="1" dirty="0">
              <a:latin typeface="Times New Roman" panose="02020603050405020304" pitchFamily="18" charset="0"/>
              <a:cs typeface="Times New Roman" panose="02020603050405020304" pitchFamily="18" charset="0"/>
            </a:endParaRPr>
          </a:p>
          <a:p>
            <a:pPr lvl="1" algn="ctr"/>
            <a:r>
              <a:rPr lang="en-US" sz="4100" dirty="0">
                <a:latin typeface="Times New Roman" panose="02020603050405020304" pitchFamily="18" charset="0"/>
                <a:cs typeface="Times New Roman" panose="02020603050405020304" pitchFamily="18" charset="0"/>
              </a:rPr>
              <a:t>Suicidal threat</a:t>
            </a:r>
            <a:endParaRPr lang="en-US" sz="3600" dirty="0">
              <a:latin typeface="Times New Roman" panose="02020603050405020304" pitchFamily="18" charset="0"/>
              <a:cs typeface="Times New Roman" panose="02020603050405020304" pitchFamily="18" charset="0"/>
            </a:endParaRPr>
          </a:p>
          <a:p>
            <a:pPr lvl="1" algn="ctr"/>
            <a:r>
              <a:rPr lang="en-US" sz="4100" dirty="0">
                <a:latin typeface="Times New Roman" panose="02020603050405020304" pitchFamily="18" charset="0"/>
                <a:cs typeface="Times New Roman" panose="02020603050405020304" pitchFamily="18" charset="0"/>
              </a:rPr>
              <a:t>Writing farewell letters</a:t>
            </a:r>
            <a:endParaRPr lang="en-US" sz="3600" dirty="0">
              <a:latin typeface="Times New Roman" panose="02020603050405020304" pitchFamily="18" charset="0"/>
              <a:cs typeface="Times New Roman" panose="02020603050405020304" pitchFamily="18" charset="0"/>
            </a:endParaRPr>
          </a:p>
          <a:p>
            <a:pPr lvl="1" algn="ctr"/>
            <a:r>
              <a:rPr lang="en-US" sz="4100" dirty="0">
                <a:latin typeface="Times New Roman" panose="02020603050405020304" pitchFamily="18" charset="0"/>
                <a:cs typeface="Times New Roman" panose="02020603050405020304" pitchFamily="18" charset="0"/>
              </a:rPr>
              <a:t>Giving away treasured articles making a will </a:t>
            </a:r>
            <a:endParaRPr lang="en-US" sz="3600" dirty="0">
              <a:latin typeface="Times New Roman" panose="02020603050405020304" pitchFamily="18" charset="0"/>
              <a:cs typeface="Times New Roman" panose="02020603050405020304" pitchFamily="18" charset="0"/>
            </a:endParaRPr>
          </a:p>
          <a:p>
            <a:pPr lvl="1" algn="ctr"/>
            <a:r>
              <a:rPr lang="en-US" sz="4100" dirty="0">
                <a:latin typeface="Times New Roman" panose="02020603050405020304" pitchFamily="18" charset="0"/>
                <a:cs typeface="Times New Roman" panose="02020603050405020304" pitchFamily="18" charset="0"/>
              </a:rPr>
              <a:t>Closing bank accounts</a:t>
            </a:r>
            <a:endParaRPr lang="en-US" sz="3600" dirty="0">
              <a:latin typeface="Times New Roman" panose="02020603050405020304" pitchFamily="18" charset="0"/>
              <a:cs typeface="Times New Roman" panose="02020603050405020304" pitchFamily="18" charset="0"/>
            </a:endParaRPr>
          </a:p>
          <a:p>
            <a:pPr lvl="1" algn="ctr"/>
            <a:r>
              <a:rPr lang="en-US" sz="4100" dirty="0">
                <a:latin typeface="Times New Roman" panose="02020603050405020304" pitchFamily="18" charset="0"/>
                <a:cs typeface="Times New Roman" panose="02020603050405020304" pitchFamily="18" charset="0"/>
              </a:rPr>
              <a:t>Appearing peaceful and happy after a period of depression</a:t>
            </a:r>
            <a:endParaRPr lang="en-US" sz="3600" dirty="0">
              <a:latin typeface="Times New Roman" panose="02020603050405020304" pitchFamily="18" charset="0"/>
              <a:cs typeface="Times New Roman" panose="02020603050405020304" pitchFamily="18" charset="0"/>
            </a:endParaRPr>
          </a:p>
          <a:p>
            <a:pPr lvl="1" algn="ctr"/>
            <a:r>
              <a:rPr lang="en-US" sz="4100" dirty="0">
                <a:latin typeface="Times New Roman" panose="02020603050405020304" pitchFamily="18" charset="0"/>
                <a:cs typeface="Times New Roman" panose="02020603050405020304" pitchFamily="18" charset="0"/>
              </a:rPr>
              <a:t>Refusing to eat or drink, maintain personal hygiene.</a:t>
            </a:r>
            <a:endParaRPr lang="en-US" sz="3600" dirty="0">
              <a:latin typeface="Times New Roman" panose="02020603050405020304" pitchFamily="18" charset="0"/>
              <a:cs typeface="Times New Roman" panose="02020603050405020304" pitchFamily="18" charset="0"/>
            </a:endParaRPr>
          </a:p>
          <a:p>
            <a:pPr marL="0" indent="0" algn="just">
              <a:buNone/>
            </a:pP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143879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207135" y="408948"/>
            <a:ext cx="11731580" cy="6197913"/>
          </a:xfrm>
        </p:spPr>
        <p:txBody>
          <a:bodyPr>
            <a:normAutofit fontScale="70000" lnSpcReduction="20000"/>
          </a:bodyPr>
          <a:lstStyle/>
          <a:p>
            <a:pPr marL="0" lvl="0" indent="0" algn="ctr">
              <a:buNone/>
            </a:pPr>
            <a:r>
              <a:rPr lang="en-US" sz="4400" dirty="0">
                <a:latin typeface="Times New Roman" panose="02020603050405020304" pitchFamily="18" charset="0"/>
                <a:cs typeface="Times New Roman" panose="02020603050405020304" pitchFamily="18" charset="0"/>
              </a:rPr>
              <a:t>2. </a:t>
            </a:r>
            <a:r>
              <a:rPr lang="en-US" sz="4400" b="1" u="sng" dirty="0">
                <a:latin typeface="Times New Roman" panose="02020603050405020304" pitchFamily="18" charset="0"/>
                <a:cs typeface="Times New Roman" panose="02020603050405020304" pitchFamily="18" charset="0"/>
              </a:rPr>
              <a:t>Monitoring the patient’s safety needs:</a:t>
            </a:r>
          </a:p>
          <a:p>
            <a:pPr marL="0" lvl="0" indent="0" algn="ctr">
              <a:buNone/>
            </a:pPr>
            <a:endParaRPr lang="en-US" sz="4000" b="1" u="sng" dirty="0">
              <a:latin typeface="Times New Roman" panose="02020603050405020304" pitchFamily="18" charset="0"/>
              <a:cs typeface="Times New Roman" panose="02020603050405020304" pitchFamily="18" charset="0"/>
            </a:endParaRPr>
          </a:p>
          <a:p>
            <a:pPr lvl="1" algn="ctr"/>
            <a:r>
              <a:rPr lang="en-US" sz="4000" dirty="0">
                <a:latin typeface="Times New Roman" panose="02020603050405020304" pitchFamily="18" charset="0"/>
                <a:cs typeface="Times New Roman" panose="02020603050405020304" pitchFamily="18" charset="0"/>
              </a:rPr>
              <a:t>Take all suicidal threats or attempts seriously and notify psychiatrist.</a:t>
            </a:r>
            <a:endParaRPr lang="en-US" sz="3600" dirty="0">
              <a:latin typeface="Times New Roman" panose="02020603050405020304" pitchFamily="18" charset="0"/>
              <a:cs typeface="Times New Roman" panose="02020603050405020304" pitchFamily="18" charset="0"/>
            </a:endParaRPr>
          </a:p>
          <a:p>
            <a:pPr lvl="1" algn="ctr"/>
            <a:r>
              <a:rPr lang="en-US" sz="4000" dirty="0">
                <a:latin typeface="Times New Roman" panose="02020603050405020304" pitchFamily="18" charset="0"/>
                <a:cs typeface="Times New Roman" panose="02020603050405020304" pitchFamily="18" charset="0"/>
              </a:rPr>
              <a:t>Search for toxic agents such as drugs/ alcohol</a:t>
            </a:r>
            <a:endParaRPr lang="en-US" sz="3600" dirty="0">
              <a:latin typeface="Times New Roman" panose="02020603050405020304" pitchFamily="18" charset="0"/>
              <a:cs typeface="Times New Roman" panose="02020603050405020304" pitchFamily="18" charset="0"/>
            </a:endParaRPr>
          </a:p>
          <a:p>
            <a:pPr lvl="1" algn="ctr"/>
            <a:r>
              <a:rPr lang="en-US" sz="4000" dirty="0">
                <a:latin typeface="Times New Roman" panose="02020603050405020304" pitchFamily="18" charset="0"/>
                <a:cs typeface="Times New Roman" panose="02020603050405020304" pitchFamily="18" charset="0"/>
              </a:rPr>
              <a:t>Do not leave the drug tray / within reach of the patient, make sure that the daily medication is swallowed.</a:t>
            </a:r>
            <a:endParaRPr lang="en-US" sz="3600" dirty="0">
              <a:latin typeface="Times New Roman" panose="02020603050405020304" pitchFamily="18" charset="0"/>
              <a:cs typeface="Times New Roman" panose="02020603050405020304" pitchFamily="18" charset="0"/>
            </a:endParaRPr>
          </a:p>
          <a:p>
            <a:pPr lvl="1" algn="ctr"/>
            <a:r>
              <a:rPr lang="en-US" sz="4000" dirty="0">
                <a:latin typeface="Times New Roman" panose="02020603050405020304" pitchFamily="18" charset="0"/>
                <a:cs typeface="Times New Roman" panose="02020603050405020304" pitchFamily="18" charset="0"/>
              </a:rPr>
              <a:t>Remove sharp instruments such as razor blades, knives, glass bottles from his environment.</a:t>
            </a:r>
            <a:endParaRPr lang="en-US" sz="3600" dirty="0">
              <a:latin typeface="Times New Roman" panose="02020603050405020304" pitchFamily="18" charset="0"/>
              <a:cs typeface="Times New Roman" panose="02020603050405020304" pitchFamily="18" charset="0"/>
            </a:endParaRPr>
          </a:p>
          <a:p>
            <a:pPr lvl="1" algn="ctr"/>
            <a:r>
              <a:rPr lang="en-US" sz="4000" dirty="0">
                <a:latin typeface="Times New Roman" panose="02020603050405020304" pitchFamily="18" charset="0"/>
                <a:cs typeface="Times New Roman" panose="02020603050405020304" pitchFamily="18" charset="0"/>
              </a:rPr>
              <a:t>Remove straps and clothing such as belts , neckties</a:t>
            </a:r>
            <a:r>
              <a:rPr lang="en-US" dirty="0"/>
              <a:t>.</a:t>
            </a:r>
            <a:endParaRPr lang="en-US" sz="2000" dirty="0"/>
          </a:p>
        </p:txBody>
      </p:sp>
    </p:spTree>
    <p:extLst>
      <p:ext uri="{BB962C8B-B14F-4D97-AF65-F5344CB8AC3E}">
        <p14:creationId xmlns:p14="http://schemas.microsoft.com/office/powerpoint/2010/main" val="143755112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125613"/>
            <a:ext cx="11951594" cy="6893373"/>
          </a:xfrm>
        </p:spPr>
        <p:txBody>
          <a:bodyPr>
            <a:normAutofit fontScale="77500" lnSpcReduction="20000"/>
          </a:bodyPr>
          <a:lstStyle/>
          <a:p>
            <a:pPr lvl="1" algn="ctr"/>
            <a:r>
              <a:rPr lang="en-US" sz="3900" dirty="0">
                <a:latin typeface="Times New Roman" panose="02020603050405020304" pitchFamily="18" charset="0"/>
                <a:cs typeface="Times New Roman" panose="02020603050405020304" pitchFamily="18" charset="0"/>
              </a:rPr>
              <a:t>Do not allow the patient to lock his door on the inside, make sure that somebody accompanies him to the bathroom.</a:t>
            </a:r>
            <a:endParaRPr lang="en-US" sz="3500" dirty="0">
              <a:latin typeface="Times New Roman" panose="02020603050405020304" pitchFamily="18" charset="0"/>
              <a:cs typeface="Times New Roman" panose="02020603050405020304" pitchFamily="18" charset="0"/>
            </a:endParaRPr>
          </a:p>
          <a:p>
            <a:pPr lvl="1" algn="ctr"/>
            <a:r>
              <a:rPr lang="en-US" sz="3900" dirty="0">
                <a:latin typeface="Times New Roman" panose="02020603050405020304" pitchFamily="18" charset="0"/>
                <a:cs typeface="Times New Roman" panose="02020603050405020304" pitchFamily="18" charset="0"/>
              </a:rPr>
              <a:t>Patient should be kept in constant observation and should never  be left alone.</a:t>
            </a:r>
            <a:endParaRPr lang="en-US" sz="3500" dirty="0">
              <a:latin typeface="Times New Roman" panose="02020603050405020304" pitchFamily="18" charset="0"/>
              <a:cs typeface="Times New Roman" panose="02020603050405020304" pitchFamily="18" charset="0"/>
            </a:endParaRPr>
          </a:p>
          <a:p>
            <a:pPr lvl="1" algn="ctr"/>
            <a:r>
              <a:rPr lang="en-US" sz="3900" dirty="0">
                <a:latin typeface="Times New Roman" panose="02020603050405020304" pitchFamily="18" charset="0"/>
                <a:cs typeface="Times New Roman" panose="02020603050405020304" pitchFamily="18" charset="0"/>
              </a:rPr>
              <a:t>Have good vigilance especially during morning hours.</a:t>
            </a:r>
            <a:endParaRPr lang="en-US" sz="3500" dirty="0">
              <a:latin typeface="Times New Roman" panose="02020603050405020304" pitchFamily="18" charset="0"/>
              <a:cs typeface="Times New Roman" panose="02020603050405020304" pitchFamily="18" charset="0"/>
            </a:endParaRPr>
          </a:p>
          <a:p>
            <a:pPr lvl="1" algn="ctr"/>
            <a:r>
              <a:rPr lang="en-US" sz="3900" dirty="0">
                <a:latin typeface="Times New Roman" panose="02020603050405020304" pitchFamily="18" charset="0"/>
                <a:cs typeface="Times New Roman" panose="02020603050405020304" pitchFamily="18" charset="0"/>
              </a:rPr>
              <a:t>Spend time with him, talk to him , and allow him to ventilate his feelings.</a:t>
            </a:r>
            <a:endParaRPr lang="en-US" sz="3500" dirty="0">
              <a:latin typeface="Times New Roman" panose="02020603050405020304" pitchFamily="18" charset="0"/>
              <a:cs typeface="Times New Roman" panose="02020603050405020304" pitchFamily="18" charset="0"/>
            </a:endParaRPr>
          </a:p>
          <a:p>
            <a:pPr lvl="1" algn="ctr"/>
            <a:r>
              <a:rPr lang="en-US" sz="3900" dirty="0">
                <a:latin typeface="Times New Roman" panose="02020603050405020304" pitchFamily="18" charset="0"/>
                <a:cs typeface="Times New Roman" panose="02020603050405020304" pitchFamily="18" charset="0"/>
              </a:rPr>
              <a:t>Encourage him to talk about his suicidal plans / methods.</a:t>
            </a:r>
            <a:endParaRPr lang="en-US" sz="3500" dirty="0">
              <a:latin typeface="Times New Roman" panose="02020603050405020304" pitchFamily="18" charset="0"/>
              <a:cs typeface="Times New Roman" panose="02020603050405020304" pitchFamily="18" charset="0"/>
            </a:endParaRPr>
          </a:p>
          <a:p>
            <a:pPr lvl="1" algn="ctr"/>
            <a:r>
              <a:rPr lang="en-US" sz="3900" dirty="0">
                <a:latin typeface="Times New Roman" panose="02020603050405020304" pitchFamily="18" charset="0"/>
                <a:cs typeface="Times New Roman" panose="02020603050405020304" pitchFamily="18" charset="0"/>
              </a:rPr>
              <a:t>If suicidal tendencies are very severe, sedation should be given as prescribed.</a:t>
            </a:r>
            <a:endParaRPr lang="en-US" sz="3500" dirty="0">
              <a:latin typeface="Times New Roman" panose="02020603050405020304" pitchFamily="18" charset="0"/>
              <a:cs typeface="Times New Roman" panose="02020603050405020304" pitchFamily="18" charset="0"/>
            </a:endParaRPr>
          </a:p>
          <a:p>
            <a:pPr marL="0" indent="0" algn="just">
              <a:buNone/>
            </a:pPr>
            <a:endParaRPr lang="en-US" sz="39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26956758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3183" y="206063"/>
            <a:ext cx="11758411" cy="5909310"/>
          </a:xfrm>
          <a:prstGeom prst="rect">
            <a:avLst/>
          </a:prstGeom>
          <a:noFill/>
        </p:spPr>
        <p:txBody>
          <a:bodyPr wrap="square" rtlCol="0">
            <a:spAutoFit/>
          </a:bodyPr>
          <a:lstStyle/>
          <a:p>
            <a:pPr lvl="0" algn="just"/>
            <a:r>
              <a:rPr lang="en-US" sz="5400" b="1" dirty="0">
                <a:latin typeface="Times New Roman" panose="02020603050405020304" pitchFamily="18" charset="0"/>
                <a:cs typeface="Times New Roman" panose="02020603050405020304" pitchFamily="18" charset="0"/>
              </a:rPr>
              <a:t>3.Encourage verbal communication </a:t>
            </a:r>
            <a:r>
              <a:rPr lang="en-US" sz="5400" dirty="0">
                <a:latin typeface="Times New Roman" panose="02020603050405020304" pitchFamily="18" charset="0"/>
                <a:cs typeface="Times New Roman" panose="02020603050405020304" pitchFamily="18" charset="0"/>
              </a:rPr>
              <a:t>of suicidal ideas as well as his /her fear and depressive thoughts.</a:t>
            </a:r>
          </a:p>
          <a:p>
            <a:pPr lvl="0" algn="just"/>
            <a:endParaRPr lang="en-US" sz="5400" dirty="0">
              <a:latin typeface="Times New Roman" panose="02020603050405020304" pitchFamily="18" charset="0"/>
              <a:cs typeface="Times New Roman" panose="02020603050405020304" pitchFamily="18" charset="0"/>
            </a:endParaRPr>
          </a:p>
          <a:p>
            <a:pPr algn="just"/>
            <a:r>
              <a:rPr lang="en-US" sz="5400" b="1" dirty="0">
                <a:latin typeface="Times New Roman" panose="02020603050405020304" pitchFamily="18" charset="0"/>
                <a:cs typeface="Times New Roman" panose="02020603050405020304" pitchFamily="18" charset="0"/>
              </a:rPr>
              <a:t>4.Enhance  self- esteem – </a:t>
            </a:r>
            <a:r>
              <a:rPr lang="en-US" sz="5400" dirty="0">
                <a:latin typeface="Times New Roman" panose="02020603050405020304" pitchFamily="18" charset="0"/>
                <a:cs typeface="Times New Roman" panose="02020603050405020304" pitchFamily="18" charset="0"/>
              </a:rPr>
              <a:t>of the patient by focusing on his strengths rather than weaknesses</a:t>
            </a:r>
          </a:p>
        </p:txBody>
      </p:sp>
    </p:spTree>
    <p:extLst>
      <p:ext uri="{BB962C8B-B14F-4D97-AF65-F5344CB8AC3E}">
        <p14:creationId xmlns:p14="http://schemas.microsoft.com/office/powerpoint/2010/main" val="118270657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5301" y="0"/>
            <a:ext cx="10396650" cy="1491175"/>
          </a:xfrm>
        </p:spPr>
        <p:txBody>
          <a:bodyPr/>
          <a:lstStyle/>
          <a:p>
            <a:pPr algn="ctr"/>
            <a:r>
              <a:rPr lang="en-US" b="1" u="sng" dirty="0">
                <a:solidFill>
                  <a:schemeClr val="accent1">
                    <a:lumMod val="75000"/>
                  </a:schemeClr>
                </a:solidFill>
                <a:latin typeface="Times New Roman" panose="02020603050405020304" pitchFamily="18" charset="0"/>
                <a:cs typeface="Times New Roman" panose="02020603050405020304" pitchFamily="18" charset="0"/>
              </a:rPr>
              <a:t>CONCLUSION</a:t>
            </a:r>
            <a:r>
              <a:rPr lang="en-US" b="1" dirty="0">
                <a:solidFill>
                  <a:schemeClr val="accent1">
                    <a:lumMod val="75000"/>
                  </a:schemeClr>
                </a:solidFill>
                <a:latin typeface="Times New Roman" panose="02020603050405020304" pitchFamily="18" charset="0"/>
                <a:cs typeface="Times New Roman" panose="02020603050405020304" pitchFamily="18" charset="0"/>
              </a:rPr>
              <a:t> –</a:t>
            </a:r>
            <a:br>
              <a:rPr lang="en-US" dirty="0">
                <a:solidFill>
                  <a:schemeClr val="accent1">
                    <a:lumMod val="75000"/>
                  </a:schemeClr>
                </a:solidFill>
              </a:rPr>
            </a:br>
            <a:endParaRPr lang="en-US" dirty="0">
              <a:solidFill>
                <a:schemeClr val="accent1">
                  <a:lumMod val="75000"/>
                </a:schemeClr>
              </a:solidFill>
            </a:endParaRPr>
          </a:p>
        </p:txBody>
      </p:sp>
      <p:sp>
        <p:nvSpPr>
          <p:cNvPr id="3" name="Content Placeholder 2"/>
          <p:cNvSpPr>
            <a:spLocks noGrp="1"/>
          </p:cNvSpPr>
          <p:nvPr>
            <p:ph sz="quarter" idx="13"/>
          </p:nvPr>
        </p:nvSpPr>
        <p:spPr>
          <a:xfrm>
            <a:off x="154546" y="1223492"/>
            <a:ext cx="11887200" cy="5525037"/>
          </a:xfrm>
        </p:spPr>
        <p:txBody>
          <a:bodyPr>
            <a:normAutofit fontScale="92500" lnSpcReduction="20000"/>
          </a:bodyPr>
          <a:lstStyle/>
          <a:p>
            <a:pPr marL="0" indent="0" algn="just">
              <a:buNone/>
            </a:pPr>
            <a:r>
              <a:rPr lang="en-US" sz="4400" cap="none" dirty="0">
                <a:latin typeface="Times New Roman" panose="02020603050405020304" pitchFamily="18" charset="0"/>
                <a:cs typeface="Times New Roman" panose="02020603050405020304" pitchFamily="18" charset="0"/>
              </a:rPr>
              <a:t>The increasing incidence of alcohol and substance abuse in our country as well as the rise in levels of unipolar depression, have led to an increased number of patients reporting to the emergency care unit. it is necessary for all clinicians to be familiar with common psychiatric emergencies especially suicide attempts and violent behavior and other psychiatric emergencies so as to improve the level of care offered to the patients.</a:t>
            </a:r>
          </a:p>
          <a:p>
            <a:pPr algn="just"/>
            <a:endParaRPr lang="en-US" sz="44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105609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83346"/>
            <a:ext cx="10515600" cy="3116688"/>
          </a:xfrm>
        </p:spPr>
        <p:txBody>
          <a:bodyPr>
            <a:normAutofit/>
          </a:bodyPr>
          <a:lstStyle/>
          <a:p>
            <a:pPr algn="ctr"/>
            <a:r>
              <a:rPr lang="en-US" sz="8000" dirty="0">
                <a:latin typeface="Times New Roman" panose="02020603050405020304" pitchFamily="18" charset="0"/>
                <a:cs typeface="Times New Roman" panose="02020603050405020304" pitchFamily="18" charset="0"/>
              </a:rPr>
              <a:t>THANKYOU</a:t>
            </a:r>
          </a:p>
        </p:txBody>
      </p:sp>
    </p:spTree>
    <p:extLst>
      <p:ext uri="{BB962C8B-B14F-4D97-AF65-F5344CB8AC3E}">
        <p14:creationId xmlns:p14="http://schemas.microsoft.com/office/powerpoint/2010/main" val="69325316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2543" y="815926"/>
            <a:ext cx="11957538" cy="6063198"/>
          </a:xfrm>
          <a:prstGeom prst="rect">
            <a:avLst/>
          </a:prstGeom>
          <a:noFill/>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 </a:t>
            </a:r>
            <a:r>
              <a:rPr lang="en-US" sz="3200" b="1" u="sng" dirty="0">
                <a:latin typeface="Times New Roman" panose="02020603050405020304" pitchFamily="18" charset="0"/>
                <a:cs typeface="Times New Roman" panose="02020603050405020304" pitchFamily="18" charset="0"/>
              </a:rPr>
              <a:t>INTRODUCTION</a:t>
            </a:r>
            <a:r>
              <a:rPr lang="en-US" sz="3200" b="1" dirty="0">
                <a:latin typeface="Times New Roman" panose="02020603050405020304" pitchFamily="18" charset="0"/>
                <a:cs typeface="Times New Roman" panose="02020603050405020304" pitchFamily="18" charset="0"/>
              </a:rPr>
              <a:t>-  </a:t>
            </a:r>
          </a:p>
          <a:p>
            <a:pPr algn="just"/>
            <a:endParaRPr lang="en-US" sz="3200" dirty="0">
              <a:latin typeface="Times New Roman" panose="02020603050405020304" pitchFamily="18" charset="0"/>
              <a:cs typeface="Times New Roman" panose="02020603050405020304" pitchFamily="18" charset="0"/>
            </a:endParaRPr>
          </a:p>
          <a:p>
            <a:pPr algn="just"/>
            <a:r>
              <a:rPr lang="en-US" sz="3600" dirty="0">
                <a:latin typeface="Times New Roman" panose="02020603050405020304" pitchFamily="18" charset="0"/>
                <a:cs typeface="Times New Roman" panose="02020603050405020304" pitchFamily="18" charset="0"/>
              </a:rPr>
              <a:t>Psychiatric emergency is a condition wherein the patient has disturbances of thought, affect and psychomotor activity leading to a threat to his existence (suicide), or threat to the people in the environment. </a:t>
            </a:r>
          </a:p>
          <a:p>
            <a:pPr algn="just"/>
            <a:endParaRPr lang="en-US" sz="3600" dirty="0">
              <a:latin typeface="Times New Roman" panose="02020603050405020304" pitchFamily="18" charset="0"/>
              <a:cs typeface="Times New Roman" panose="02020603050405020304" pitchFamily="18" charset="0"/>
            </a:endParaRPr>
          </a:p>
          <a:p>
            <a:pPr algn="just"/>
            <a:r>
              <a:rPr lang="en-US" sz="3600" dirty="0">
                <a:latin typeface="Times New Roman" panose="02020603050405020304" pitchFamily="18" charset="0"/>
                <a:cs typeface="Times New Roman" panose="02020603050405020304" pitchFamily="18" charset="0"/>
              </a:rPr>
              <a:t> Conditions in which there is alteration in behaviors, emotion or thought, presenting in an acute form, in need of immediate attention and care.</a:t>
            </a:r>
          </a:p>
          <a:p>
            <a:pPr algn="just"/>
            <a:r>
              <a:rPr lang="en-US" sz="3600" b="1" dirty="0">
                <a:latin typeface="Times New Roman" panose="02020603050405020304" pitchFamily="18" charset="0"/>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060030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5422" y="579551"/>
            <a:ext cx="11774658" cy="6001643"/>
          </a:xfrm>
          <a:prstGeom prst="rect">
            <a:avLst/>
          </a:prstGeom>
          <a:noFill/>
        </p:spPr>
        <p:txBody>
          <a:bodyPr wrap="square" rtlCol="0">
            <a:spAutoFit/>
          </a:bodyPr>
          <a:lstStyle/>
          <a:p>
            <a:pPr algn="ctr"/>
            <a:r>
              <a:rPr lang="en-US" sz="4800" b="1" u="sng" dirty="0">
                <a:latin typeface="Times New Roman" panose="02020603050405020304" pitchFamily="18" charset="0"/>
                <a:cs typeface="Times New Roman" panose="02020603050405020304" pitchFamily="18" charset="0"/>
              </a:rPr>
              <a:t>DEFINITION</a:t>
            </a:r>
            <a:r>
              <a:rPr lang="en-US" sz="4800" b="1" dirty="0">
                <a:latin typeface="Times New Roman" panose="02020603050405020304" pitchFamily="18" charset="0"/>
                <a:cs typeface="Times New Roman" panose="02020603050405020304" pitchFamily="18" charset="0"/>
              </a:rPr>
              <a:t>:-</a:t>
            </a:r>
          </a:p>
          <a:p>
            <a:pPr algn="just"/>
            <a:endParaRPr lang="en-US" sz="4800" dirty="0">
              <a:latin typeface="Times New Roman" panose="02020603050405020304" pitchFamily="18" charset="0"/>
              <a:cs typeface="Times New Roman" panose="02020603050405020304" pitchFamily="18" charset="0"/>
            </a:endParaRPr>
          </a:p>
          <a:p>
            <a:pPr algn="just"/>
            <a:r>
              <a:rPr lang="en-US" sz="4800" dirty="0">
                <a:latin typeface="Times New Roman" panose="02020603050405020304" pitchFamily="18" charset="0"/>
                <a:cs typeface="Times New Roman" panose="02020603050405020304" pitchFamily="18" charset="0"/>
              </a:rPr>
              <a:t>Psychiatric emergency is an acute disturbance of behavior, thoughts or mood of a patient/client which if   untreated may lead to harm, either to the individual or to others in the environment.</a:t>
            </a:r>
          </a:p>
          <a:p>
            <a:pPr algn="just"/>
            <a:endParaRPr lang="en-US"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463043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0677" y="154744"/>
            <a:ext cx="11929403" cy="7822347"/>
          </a:xfrm>
          <a:prstGeom prst="rect">
            <a:avLst/>
          </a:prstGeom>
          <a:noFill/>
        </p:spPr>
        <p:txBody>
          <a:bodyPr wrap="square" rtlCol="0">
            <a:spAutoFit/>
          </a:bodyPr>
          <a:lstStyle/>
          <a:p>
            <a:pPr algn="ctr"/>
            <a:r>
              <a:rPr lang="en-US" sz="3600" b="1" u="sng" dirty="0">
                <a:solidFill>
                  <a:schemeClr val="accent1">
                    <a:lumMod val="75000"/>
                  </a:schemeClr>
                </a:solidFill>
                <a:latin typeface="Times New Roman" panose="02020603050405020304" pitchFamily="18" charset="0"/>
                <a:cs typeface="Times New Roman" panose="02020603050405020304" pitchFamily="18" charset="0"/>
              </a:rPr>
              <a:t>TYPES OF PSYCHIATRIC EMERGENCY-</a:t>
            </a:r>
          </a:p>
          <a:p>
            <a:pPr algn="ctr"/>
            <a:r>
              <a:rPr lang="en-US" sz="3600" b="1" u="sng" dirty="0">
                <a:solidFill>
                  <a:schemeClr val="accent1">
                    <a:lumMod val="75000"/>
                  </a:schemeClr>
                </a:solidFill>
                <a:latin typeface="Times New Roman" panose="02020603050405020304" pitchFamily="18" charset="0"/>
                <a:cs typeface="Times New Roman" panose="02020603050405020304" pitchFamily="18" charset="0"/>
              </a:rPr>
              <a:t> </a:t>
            </a:r>
            <a:endParaRPr lang="en-US" sz="3600" b="1" dirty="0">
              <a:solidFill>
                <a:schemeClr val="accent1">
                  <a:lumMod val="75000"/>
                </a:schemeClr>
              </a:solidFill>
              <a:latin typeface="Times New Roman" panose="02020603050405020304" pitchFamily="18" charset="0"/>
              <a:cs typeface="Times New Roman" panose="02020603050405020304" pitchFamily="18" charset="0"/>
            </a:endParaRPr>
          </a:p>
          <a:p>
            <a:pPr lvl="0" algn="just"/>
            <a:r>
              <a:rPr lang="en-US" sz="3600" b="1" dirty="0">
                <a:latin typeface="Times New Roman" panose="02020603050405020304" pitchFamily="18" charset="0"/>
                <a:cs typeface="Times New Roman" panose="02020603050405020304" pitchFamily="18" charset="0"/>
              </a:rPr>
              <a:t>1. </a:t>
            </a:r>
            <a:r>
              <a:rPr lang="en-US" sz="3600" dirty="0">
                <a:latin typeface="Times New Roman" panose="02020603050405020304" pitchFamily="18" charset="0"/>
                <a:cs typeface="Times New Roman" panose="02020603050405020304" pitchFamily="18" charset="0"/>
              </a:rPr>
              <a:t>Suicide threat or deliberate self- harm </a:t>
            </a:r>
          </a:p>
          <a:p>
            <a:pPr lvl="0" algn="just"/>
            <a:r>
              <a:rPr lang="en-US" sz="3600" dirty="0">
                <a:latin typeface="Times New Roman" panose="02020603050405020304" pitchFamily="18" charset="0"/>
                <a:cs typeface="Times New Roman" panose="02020603050405020304" pitchFamily="18" charset="0"/>
              </a:rPr>
              <a:t>2. Violent/aggressive behavior or excitement</a:t>
            </a:r>
          </a:p>
          <a:p>
            <a:pPr algn="just"/>
            <a:r>
              <a:rPr lang="en-US" sz="3600" dirty="0">
                <a:latin typeface="Times New Roman" panose="02020603050405020304" pitchFamily="18" charset="0"/>
                <a:cs typeface="Times New Roman" panose="02020603050405020304" pitchFamily="18" charset="0"/>
              </a:rPr>
              <a:t>3. Panic  attacks</a:t>
            </a:r>
          </a:p>
          <a:p>
            <a:pPr lvl="0" algn="just"/>
            <a:r>
              <a:rPr lang="en-US" sz="3600" dirty="0">
                <a:latin typeface="Times New Roman" panose="02020603050405020304" pitchFamily="18" charset="0"/>
                <a:cs typeface="Times New Roman" panose="02020603050405020304" pitchFamily="18" charset="0"/>
              </a:rPr>
              <a:t>4. Hysterical attacks</a:t>
            </a:r>
          </a:p>
          <a:p>
            <a:pPr lvl="0" algn="just"/>
            <a:r>
              <a:rPr lang="en-US" sz="3600" dirty="0">
                <a:latin typeface="Times New Roman" panose="02020603050405020304" pitchFamily="18" charset="0"/>
                <a:cs typeface="Times New Roman" panose="02020603050405020304" pitchFamily="18" charset="0"/>
              </a:rPr>
              <a:t>5.Transient situational disturbances</a:t>
            </a:r>
          </a:p>
          <a:p>
            <a:pPr lvl="0" algn="just"/>
            <a:r>
              <a:rPr lang="en-US" sz="3600" dirty="0">
                <a:latin typeface="Times New Roman" panose="02020603050405020304" pitchFamily="18" charset="0"/>
                <a:cs typeface="Times New Roman" panose="02020603050405020304" pitchFamily="18" charset="0"/>
              </a:rPr>
              <a:t>6.Epileptic furor</a:t>
            </a:r>
          </a:p>
          <a:p>
            <a:pPr lvl="0" algn="just"/>
            <a:r>
              <a:rPr lang="en-US" sz="3600" dirty="0">
                <a:latin typeface="Times New Roman" panose="02020603050405020304" pitchFamily="18" charset="0"/>
                <a:cs typeface="Times New Roman" panose="02020603050405020304" pitchFamily="18" charset="0"/>
              </a:rPr>
              <a:t>7.Drug toxicity</a:t>
            </a:r>
          </a:p>
          <a:p>
            <a:pPr lvl="0" algn="just"/>
            <a:r>
              <a:rPr lang="en-US" sz="3600" dirty="0">
                <a:latin typeface="Times New Roman" panose="02020603050405020304" pitchFamily="18" charset="0"/>
                <a:cs typeface="Times New Roman" panose="02020603050405020304" pitchFamily="18" charset="0"/>
              </a:rPr>
              <a:t>8.Victims of disaster</a:t>
            </a:r>
          </a:p>
          <a:p>
            <a:pPr lvl="0" algn="just"/>
            <a:r>
              <a:rPr lang="en-US" sz="3600" dirty="0">
                <a:latin typeface="Times New Roman" panose="02020603050405020304" pitchFamily="18" charset="0"/>
                <a:cs typeface="Times New Roman" panose="02020603050405020304" pitchFamily="18" charset="0"/>
              </a:rPr>
              <a:t>9.Rape victim</a:t>
            </a:r>
          </a:p>
          <a:p>
            <a:pPr lvl="0" algn="just"/>
            <a:r>
              <a:rPr lang="en-US" sz="3600" dirty="0">
                <a:latin typeface="Times New Roman" panose="02020603050405020304" pitchFamily="18" charset="0"/>
                <a:cs typeface="Times New Roman" panose="02020603050405020304" pitchFamily="18" charset="0"/>
              </a:rPr>
              <a:t>10. Grief</a:t>
            </a:r>
          </a:p>
          <a:p>
            <a:pPr algn="just"/>
            <a:r>
              <a:rPr lang="en-US" sz="3600" dirty="0">
                <a:latin typeface="Times New Roman" panose="02020603050405020304" pitchFamily="18" charset="0"/>
                <a:cs typeface="Times New Roman" panose="02020603050405020304" pitchFamily="18" charset="0"/>
              </a:rPr>
              <a:t> </a:t>
            </a:r>
          </a:p>
          <a:p>
            <a:r>
              <a:rPr lang="en-US" dirty="0"/>
              <a:t> </a:t>
            </a:r>
          </a:p>
          <a:p>
            <a:endParaRPr lang="en-US" dirty="0"/>
          </a:p>
        </p:txBody>
      </p:sp>
    </p:spTree>
    <p:extLst>
      <p:ext uri="{BB962C8B-B14F-4D97-AF65-F5344CB8AC3E}">
        <p14:creationId xmlns:p14="http://schemas.microsoft.com/office/powerpoint/2010/main" val="58673305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 name="TextBox 3"/>
          <p:cNvSpPr txBox="1"/>
          <p:nvPr/>
        </p:nvSpPr>
        <p:spPr>
          <a:xfrm>
            <a:off x="193182" y="708338"/>
            <a:ext cx="11792492" cy="4647426"/>
          </a:xfrm>
          <a:prstGeom prst="rect">
            <a:avLst/>
          </a:prstGeom>
        </p:spPr>
        <p:txBody>
          <a:bodyPr wrap="square" rtlCol="0">
            <a:spAutoFit/>
          </a:bodyPr>
          <a:lstStyle/>
          <a:p>
            <a:pPr lvl="0" algn="ctr"/>
            <a:r>
              <a:rPr lang="en-US" sz="6000" dirty="0">
                <a:solidFill>
                  <a:schemeClr val="accent5">
                    <a:lumMod val="75000"/>
                  </a:schemeClr>
                </a:solidFill>
                <a:latin typeface="Times New Roman" panose="02020603050405020304" pitchFamily="18" charset="0"/>
                <a:cs typeface="Times New Roman" panose="02020603050405020304" pitchFamily="18" charset="0"/>
                <a:hlinkClick r:id="rId2"/>
              </a:rPr>
              <a:t>SUICIDE (Deliberate Self Harm</a:t>
            </a:r>
            <a:r>
              <a:rPr lang="en-US" dirty="0">
                <a:solidFill>
                  <a:schemeClr val="accent5">
                    <a:lumMod val="75000"/>
                  </a:schemeClr>
                </a:solidFill>
                <a:hlinkClick r:id="rId2"/>
              </a:rPr>
              <a:t>)</a:t>
            </a:r>
            <a:endParaRPr lang="en-US" dirty="0">
              <a:solidFill>
                <a:schemeClr val="accent5">
                  <a:lumMod val="75000"/>
                </a:schemeClr>
              </a:solidFill>
            </a:endParaRPr>
          </a:p>
          <a:p>
            <a:pPr algn="ctr"/>
            <a:r>
              <a:rPr lang="en-US" dirty="0"/>
              <a:t> </a:t>
            </a:r>
          </a:p>
          <a:p>
            <a:pPr algn="just"/>
            <a:r>
              <a:rPr lang="en-US" sz="4000" b="1" dirty="0">
                <a:latin typeface="Times New Roman" panose="02020603050405020304" pitchFamily="18" charset="0"/>
                <a:cs typeface="Times New Roman" panose="02020603050405020304" pitchFamily="18" charset="0"/>
              </a:rPr>
              <a:t>DEFINITION :-  </a:t>
            </a:r>
            <a:r>
              <a:rPr lang="en-US" sz="4000" dirty="0">
                <a:latin typeface="Times New Roman" panose="02020603050405020304" pitchFamily="18" charset="0"/>
                <a:cs typeface="Times New Roman" panose="02020603050405020304" pitchFamily="18" charset="0"/>
              </a:rPr>
              <a:t> Suicide is defined as the intentional taking of one’s own life.</a:t>
            </a:r>
          </a:p>
          <a:p>
            <a:pPr algn="just"/>
            <a:r>
              <a:rPr lang="en-US" sz="4000" dirty="0">
                <a:latin typeface="Times New Roman" panose="02020603050405020304" pitchFamily="18" charset="0"/>
                <a:cs typeface="Times New Roman" panose="02020603050405020304" pitchFamily="18" charset="0"/>
              </a:rPr>
              <a:t>Or</a:t>
            </a:r>
          </a:p>
          <a:p>
            <a:pPr algn="just"/>
            <a:r>
              <a:rPr lang="en-US" sz="4000" dirty="0">
                <a:latin typeface="Times New Roman" panose="02020603050405020304" pitchFamily="18" charset="0"/>
                <a:cs typeface="Times New Roman" panose="02020603050405020304" pitchFamily="18" charset="0"/>
              </a:rPr>
              <a:t>Suicide is a type of deliberate self-harm and is defined as an intentional human act of killing oneself.</a:t>
            </a:r>
          </a:p>
          <a:p>
            <a:endParaRPr lang="en-US" dirty="0"/>
          </a:p>
        </p:txBody>
      </p:sp>
    </p:spTree>
    <p:extLst>
      <p:ext uri="{BB962C8B-B14F-4D97-AF65-F5344CB8AC3E}">
        <p14:creationId xmlns:p14="http://schemas.microsoft.com/office/powerpoint/2010/main" val="302204360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4546" y="257577"/>
            <a:ext cx="11784170" cy="6894195"/>
          </a:xfrm>
          <a:prstGeom prst="rect">
            <a:avLst/>
          </a:prstGeom>
          <a:noFill/>
        </p:spPr>
        <p:txBody>
          <a:bodyPr wrap="square" rtlCol="0">
            <a:spAutoFit/>
          </a:bodyPr>
          <a:lstStyle/>
          <a:p>
            <a:pPr algn="ctr"/>
            <a:r>
              <a:rPr lang="en-US" sz="4000" b="1" u="sng" dirty="0">
                <a:solidFill>
                  <a:schemeClr val="accent1">
                    <a:lumMod val="75000"/>
                  </a:schemeClr>
                </a:solidFill>
                <a:latin typeface="Times New Roman" panose="02020603050405020304" pitchFamily="18" charset="0"/>
                <a:cs typeface="Times New Roman" panose="02020603050405020304" pitchFamily="18" charset="0"/>
              </a:rPr>
              <a:t>ETIOLOGY :-</a:t>
            </a:r>
          </a:p>
          <a:p>
            <a:pPr algn="ctr"/>
            <a:endParaRPr lang="en-US" sz="4000" dirty="0">
              <a:solidFill>
                <a:schemeClr val="accent1">
                  <a:lumMod val="75000"/>
                </a:schemeClr>
              </a:solidFill>
              <a:latin typeface="Times New Roman" panose="02020603050405020304" pitchFamily="18" charset="0"/>
              <a:cs typeface="Times New Roman" panose="02020603050405020304" pitchFamily="18" charset="0"/>
            </a:endParaRPr>
          </a:p>
          <a:p>
            <a:pPr lvl="0" algn="ctr"/>
            <a:r>
              <a:rPr lang="en-US" sz="4000" b="1" u="sng" dirty="0">
                <a:solidFill>
                  <a:schemeClr val="accent1">
                    <a:lumMod val="75000"/>
                  </a:schemeClr>
                </a:solidFill>
                <a:latin typeface="Times New Roman" panose="02020603050405020304" pitchFamily="18" charset="0"/>
                <a:cs typeface="Times New Roman" panose="02020603050405020304" pitchFamily="18" charset="0"/>
              </a:rPr>
              <a:t> 1. PSYCHIATRIC DISORDERS</a:t>
            </a:r>
          </a:p>
          <a:p>
            <a:pPr lvl="0" algn="ctr"/>
            <a:r>
              <a:rPr lang="en-US" sz="4000" b="1" u="sng" dirty="0">
                <a:solidFill>
                  <a:schemeClr val="accent1">
                    <a:lumMod val="75000"/>
                  </a:schemeClr>
                </a:solidFill>
                <a:latin typeface="Times New Roman" panose="02020603050405020304" pitchFamily="18" charset="0"/>
                <a:cs typeface="Times New Roman" panose="02020603050405020304" pitchFamily="18" charset="0"/>
              </a:rPr>
              <a:t> </a:t>
            </a:r>
            <a:endParaRPr lang="en-US" sz="4000" u="sng" dirty="0">
              <a:solidFill>
                <a:schemeClr val="accent1">
                  <a:lumMod val="75000"/>
                </a:schemeClr>
              </a:solidFill>
              <a:latin typeface="Times New Roman" panose="02020603050405020304" pitchFamily="18" charset="0"/>
              <a:cs typeface="Times New Roman" panose="02020603050405020304" pitchFamily="18" charset="0"/>
            </a:endParaRPr>
          </a:p>
          <a:p>
            <a:pPr lvl="0" algn="ctr"/>
            <a:r>
              <a:rPr lang="en-US" sz="4000" dirty="0">
                <a:latin typeface="Times New Roman" panose="02020603050405020304" pitchFamily="18" charset="0"/>
                <a:cs typeface="Times New Roman" panose="02020603050405020304" pitchFamily="18" charset="0"/>
              </a:rPr>
              <a:t>-</a:t>
            </a:r>
            <a:r>
              <a:rPr lang="en-US" sz="4400" dirty="0">
                <a:latin typeface="Times New Roman" panose="02020603050405020304" pitchFamily="18" charset="0"/>
                <a:cs typeface="Times New Roman" panose="02020603050405020304" pitchFamily="18" charset="0"/>
              </a:rPr>
              <a:t>Major depression</a:t>
            </a:r>
          </a:p>
          <a:p>
            <a:pPr lvl="0" algn="ctr"/>
            <a:r>
              <a:rPr lang="en-US" sz="4400" dirty="0">
                <a:latin typeface="Times New Roman" panose="02020603050405020304" pitchFamily="18" charset="0"/>
                <a:cs typeface="Times New Roman" panose="02020603050405020304" pitchFamily="18" charset="0"/>
              </a:rPr>
              <a:t>-Schizophrenia</a:t>
            </a:r>
          </a:p>
          <a:p>
            <a:pPr lvl="0" algn="ctr"/>
            <a:r>
              <a:rPr lang="en-US" sz="4400" dirty="0">
                <a:latin typeface="Times New Roman" panose="02020603050405020304" pitchFamily="18" charset="0"/>
                <a:cs typeface="Times New Roman" panose="02020603050405020304" pitchFamily="18" charset="0"/>
              </a:rPr>
              <a:t>-Drug or alcohol abuse</a:t>
            </a:r>
          </a:p>
          <a:p>
            <a:pPr lvl="0" algn="ctr"/>
            <a:r>
              <a:rPr lang="en-US" sz="4400" dirty="0">
                <a:latin typeface="Times New Roman" panose="02020603050405020304" pitchFamily="18" charset="0"/>
                <a:cs typeface="Times New Roman" panose="02020603050405020304" pitchFamily="18" charset="0"/>
              </a:rPr>
              <a:t>-Dementia</a:t>
            </a:r>
          </a:p>
          <a:p>
            <a:pPr lvl="0" algn="ctr"/>
            <a:r>
              <a:rPr lang="en-US" sz="4400" dirty="0">
                <a:latin typeface="Times New Roman" panose="02020603050405020304" pitchFamily="18" charset="0"/>
                <a:cs typeface="Times New Roman" panose="02020603050405020304" pitchFamily="18" charset="0"/>
              </a:rPr>
              <a:t>-Delirium</a:t>
            </a:r>
          </a:p>
          <a:p>
            <a:pPr lvl="0" algn="ctr"/>
            <a:r>
              <a:rPr lang="en-US" sz="4400" dirty="0">
                <a:latin typeface="Times New Roman" panose="02020603050405020304" pitchFamily="18" charset="0"/>
                <a:cs typeface="Times New Roman" panose="02020603050405020304" pitchFamily="18" charset="0"/>
              </a:rPr>
              <a:t>-Personality disorder</a:t>
            </a:r>
          </a:p>
          <a:p>
            <a:endParaRPr lang="en-US" dirty="0"/>
          </a:p>
        </p:txBody>
      </p:sp>
    </p:spTree>
    <p:extLst>
      <p:ext uri="{BB962C8B-B14F-4D97-AF65-F5344CB8AC3E}">
        <p14:creationId xmlns:p14="http://schemas.microsoft.com/office/powerpoint/2010/main" val="75698264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0677" y="112543"/>
            <a:ext cx="11732455" cy="7294305"/>
          </a:xfrm>
          <a:prstGeom prst="rect">
            <a:avLst/>
          </a:prstGeom>
          <a:noFill/>
        </p:spPr>
        <p:txBody>
          <a:bodyPr wrap="square" rtlCol="0">
            <a:spAutoFit/>
          </a:bodyPr>
          <a:lstStyle/>
          <a:p>
            <a:pPr algn="ctr"/>
            <a:r>
              <a:rPr lang="en-US" sz="3600" b="1" u="sng" dirty="0">
                <a:solidFill>
                  <a:schemeClr val="accent1">
                    <a:lumMod val="75000"/>
                  </a:schemeClr>
                </a:solidFill>
                <a:latin typeface="Times New Roman" panose="02020603050405020304" pitchFamily="18" charset="0"/>
                <a:cs typeface="Times New Roman" panose="02020603050405020304" pitchFamily="18" charset="0"/>
              </a:rPr>
              <a:t>2. PHYSICAL DISORDERS</a:t>
            </a:r>
            <a:endParaRPr lang="en-US" sz="3600" u="sng" dirty="0">
              <a:solidFill>
                <a:schemeClr val="accent1">
                  <a:lumMod val="75000"/>
                </a:schemeClr>
              </a:solidFill>
              <a:latin typeface="Times New Roman" panose="02020603050405020304" pitchFamily="18" charset="0"/>
              <a:cs typeface="Times New Roman" panose="02020603050405020304" pitchFamily="18" charset="0"/>
            </a:endParaRPr>
          </a:p>
          <a:p>
            <a:pPr algn="just"/>
            <a:r>
              <a:rPr lang="en-US" sz="3600" dirty="0">
                <a:latin typeface="Times New Roman" panose="02020603050405020304" pitchFamily="18" charset="0"/>
                <a:cs typeface="Times New Roman" panose="02020603050405020304" pitchFamily="18" charset="0"/>
              </a:rPr>
              <a:t>-patients with incurable or painful physical disorders like cancer, and AIDS.</a:t>
            </a:r>
          </a:p>
          <a:p>
            <a:pPr algn="just"/>
            <a:endParaRPr lang="en-US" sz="3600" dirty="0">
              <a:latin typeface="Times New Roman" panose="02020603050405020304" pitchFamily="18" charset="0"/>
              <a:cs typeface="Times New Roman" panose="02020603050405020304" pitchFamily="18" charset="0"/>
            </a:endParaRPr>
          </a:p>
          <a:p>
            <a:pPr lvl="0" algn="ctr"/>
            <a:r>
              <a:rPr lang="en-US" sz="3600" b="1" u="sng" dirty="0">
                <a:solidFill>
                  <a:schemeClr val="accent1">
                    <a:lumMod val="75000"/>
                  </a:schemeClr>
                </a:solidFill>
                <a:latin typeface="Times New Roman" panose="02020603050405020304" pitchFamily="18" charset="0"/>
                <a:cs typeface="Times New Roman" panose="02020603050405020304" pitchFamily="18" charset="0"/>
              </a:rPr>
              <a:t>3. PSYCHOSOCIAL FACTORS –</a:t>
            </a:r>
          </a:p>
          <a:p>
            <a:pPr lvl="0" algn="ctr"/>
            <a:endParaRPr lang="en-US" sz="3600" u="sng" dirty="0">
              <a:solidFill>
                <a:schemeClr val="accent1">
                  <a:lumMod val="75000"/>
                </a:schemeClr>
              </a:solidFill>
              <a:latin typeface="Times New Roman" panose="02020603050405020304" pitchFamily="18" charset="0"/>
              <a:cs typeface="Times New Roman" panose="02020603050405020304" pitchFamily="18" charset="0"/>
            </a:endParaRPr>
          </a:p>
          <a:p>
            <a:pPr lvl="0" algn="just"/>
            <a:r>
              <a:rPr lang="en-US" sz="3600" b="1" dirty="0">
                <a:latin typeface="Times New Roman" panose="02020603050405020304" pitchFamily="18" charset="0"/>
                <a:cs typeface="Times New Roman" panose="02020603050405020304" pitchFamily="18" charset="0"/>
              </a:rPr>
              <a:t>-</a:t>
            </a:r>
            <a:r>
              <a:rPr lang="en-US" sz="3600" dirty="0">
                <a:latin typeface="Times New Roman" panose="02020603050405020304" pitchFamily="18" charset="0"/>
                <a:cs typeface="Times New Roman" panose="02020603050405020304" pitchFamily="18" charset="0"/>
              </a:rPr>
              <a:t> Failure in examination</a:t>
            </a:r>
          </a:p>
          <a:p>
            <a:pPr lvl="0" algn="just"/>
            <a:r>
              <a:rPr lang="en-US" sz="3600" b="1" dirty="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dowry difficulties , marital difficulties.</a:t>
            </a:r>
          </a:p>
          <a:p>
            <a:pPr lvl="0" algn="just"/>
            <a:r>
              <a:rPr lang="en-US" sz="3600" b="1" dirty="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loss of loved object</a:t>
            </a:r>
          </a:p>
          <a:p>
            <a:pPr lvl="0" algn="just"/>
            <a:r>
              <a:rPr lang="en-US" sz="3600" b="1" dirty="0">
                <a:latin typeface="Times New Roman" panose="02020603050405020304" pitchFamily="18" charset="0"/>
                <a:cs typeface="Times New Roman" panose="02020603050405020304" pitchFamily="18" charset="0"/>
              </a:rPr>
              <a:t>-</a:t>
            </a:r>
            <a:r>
              <a:rPr lang="en-US" sz="3600" dirty="0">
                <a:latin typeface="Times New Roman" panose="02020603050405020304" pitchFamily="18" charset="0"/>
                <a:cs typeface="Times New Roman" panose="02020603050405020304" pitchFamily="18" charset="0"/>
              </a:rPr>
              <a:t> isolation and alienation from social groups</a:t>
            </a:r>
          </a:p>
          <a:p>
            <a:pPr lvl="0" algn="just"/>
            <a:r>
              <a:rPr lang="en-US" sz="3600" b="1" dirty="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financial and occupational difficulties</a:t>
            </a:r>
          </a:p>
          <a:p>
            <a:pPr algn="just"/>
            <a:r>
              <a:rPr lang="en-US" sz="3600" b="1" dirty="0">
                <a:latin typeface="Times New Roman" panose="02020603050405020304" pitchFamily="18" charset="0"/>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a:p>
            <a:endParaRPr lang="en-US" sz="3600" dirty="0"/>
          </a:p>
        </p:txBody>
      </p:sp>
    </p:spTree>
    <p:extLst>
      <p:ext uri="{BB962C8B-B14F-4D97-AF65-F5344CB8AC3E}">
        <p14:creationId xmlns:p14="http://schemas.microsoft.com/office/powerpoint/2010/main" val="54207282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031" y="90152"/>
            <a:ext cx="11784169" cy="7417415"/>
          </a:xfrm>
          <a:prstGeom prst="rect">
            <a:avLst/>
          </a:prstGeom>
          <a:noFill/>
        </p:spPr>
        <p:txBody>
          <a:bodyPr wrap="square" rtlCol="0">
            <a:spAutoFit/>
          </a:bodyPr>
          <a:lstStyle/>
          <a:p>
            <a:pPr algn="ctr"/>
            <a:r>
              <a:rPr lang="en-US" sz="3600" b="1" u="sng" dirty="0">
                <a:solidFill>
                  <a:schemeClr val="accent2">
                    <a:lumMod val="75000"/>
                  </a:schemeClr>
                </a:solidFill>
                <a:latin typeface="Times New Roman" panose="02020603050405020304" pitchFamily="18" charset="0"/>
                <a:cs typeface="Times New Roman" panose="02020603050405020304" pitchFamily="18" charset="0"/>
              </a:rPr>
              <a:t>RISK FACTORS FOR SUICIDE </a:t>
            </a:r>
            <a:r>
              <a:rPr lang="en-US" sz="3200" b="1" dirty="0">
                <a:latin typeface="Times New Roman" panose="02020603050405020304" pitchFamily="18" charset="0"/>
                <a:cs typeface="Times New Roman" panose="02020603050405020304" pitchFamily="18" charset="0"/>
              </a:rPr>
              <a:t>–</a:t>
            </a:r>
          </a:p>
          <a:p>
            <a:pPr algn="ctr"/>
            <a:endParaRPr lang="en-US" sz="2400" dirty="0">
              <a:latin typeface="Times New Roman" panose="02020603050405020304" pitchFamily="18" charset="0"/>
              <a:cs typeface="Times New Roman" panose="02020603050405020304" pitchFamily="18" charset="0"/>
            </a:endParaRPr>
          </a:p>
          <a:p>
            <a:pPr lvl="0"/>
            <a:r>
              <a:rPr lang="en-US" sz="3200" b="1" dirty="0">
                <a:latin typeface="Times New Roman" panose="02020603050405020304" pitchFamily="18" charset="0"/>
                <a:cs typeface="Times New Roman" panose="02020603050405020304" pitchFamily="18" charset="0"/>
              </a:rPr>
              <a:t>AGE:-</a:t>
            </a:r>
            <a:endParaRPr lang="en-US" sz="2800" dirty="0">
              <a:latin typeface="Times New Roman" panose="02020603050405020304" pitchFamily="18" charset="0"/>
              <a:cs typeface="Times New Roman" panose="02020603050405020304" pitchFamily="18" charset="0"/>
            </a:endParaRPr>
          </a:p>
          <a:p>
            <a:pPr lvl="0"/>
            <a:r>
              <a:rPr lang="en-US" sz="3200" b="1"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Males above 40 years of age </a:t>
            </a:r>
            <a:endParaRPr lang="en-US" sz="2800" dirty="0">
              <a:latin typeface="Times New Roman" panose="02020603050405020304" pitchFamily="18" charset="0"/>
              <a:cs typeface="Times New Roman" panose="02020603050405020304" pitchFamily="18" charset="0"/>
            </a:endParaRPr>
          </a:p>
          <a:p>
            <a:pPr lvl="0"/>
            <a:r>
              <a:rPr lang="en-US" sz="3200" dirty="0">
                <a:latin typeface="Times New Roman" panose="02020603050405020304" pitchFamily="18" charset="0"/>
                <a:cs typeface="Times New Roman" panose="02020603050405020304" pitchFamily="18" charset="0"/>
              </a:rPr>
              <a:t>- Females above 55 years of age</a:t>
            </a:r>
            <a:endParaRPr lang="en-US" sz="2800" dirty="0">
              <a:latin typeface="Times New Roman" panose="02020603050405020304" pitchFamily="18" charset="0"/>
              <a:cs typeface="Times New Roman" panose="02020603050405020304" pitchFamily="18" charset="0"/>
            </a:endParaRPr>
          </a:p>
          <a:p>
            <a:pPr lvl="0"/>
            <a:endParaRPr lang="en-US" sz="3200" b="1" dirty="0">
              <a:latin typeface="Times New Roman" panose="02020603050405020304" pitchFamily="18" charset="0"/>
              <a:cs typeface="Times New Roman" panose="02020603050405020304" pitchFamily="18" charset="0"/>
            </a:endParaRPr>
          </a:p>
          <a:p>
            <a:pPr lvl="0"/>
            <a:r>
              <a:rPr lang="en-US" sz="3200" b="1" dirty="0">
                <a:latin typeface="Times New Roman" panose="02020603050405020304" pitchFamily="18" charset="0"/>
                <a:cs typeface="Times New Roman" panose="02020603050405020304" pitchFamily="18" charset="0"/>
              </a:rPr>
              <a:t>GENDER:-</a:t>
            </a:r>
            <a:endParaRPr lang="en-US" sz="2800" dirty="0">
              <a:latin typeface="Times New Roman" panose="02020603050405020304" pitchFamily="18" charset="0"/>
              <a:cs typeface="Times New Roman" panose="02020603050405020304" pitchFamily="18" charset="0"/>
            </a:endParaRPr>
          </a:p>
          <a:p>
            <a:pPr lvl="1"/>
            <a:r>
              <a:rPr lang="en-US" sz="3200" dirty="0">
                <a:latin typeface="Times New Roman" panose="02020603050405020304" pitchFamily="18" charset="0"/>
                <a:cs typeface="Times New Roman" panose="02020603050405020304" pitchFamily="18" charset="0"/>
              </a:rPr>
              <a:t>-Men have greater risk of completed suicide.</a:t>
            </a:r>
            <a:endParaRPr lang="en-US" sz="2800" dirty="0">
              <a:latin typeface="Times New Roman" panose="02020603050405020304" pitchFamily="18" charset="0"/>
              <a:cs typeface="Times New Roman" panose="02020603050405020304" pitchFamily="18" charset="0"/>
            </a:endParaRPr>
          </a:p>
          <a:p>
            <a:pPr lvl="1"/>
            <a:r>
              <a:rPr lang="en-US" sz="3200" dirty="0">
                <a:latin typeface="Times New Roman" panose="02020603050405020304" pitchFamily="18" charset="0"/>
                <a:cs typeface="Times New Roman" panose="02020603050405020304" pitchFamily="18" charset="0"/>
              </a:rPr>
              <a:t>-Suicide is 3 times more common in men than in women.</a:t>
            </a:r>
            <a:endParaRPr lang="en-US" sz="2800" dirty="0">
              <a:latin typeface="Times New Roman" panose="02020603050405020304" pitchFamily="18" charset="0"/>
              <a:cs typeface="Times New Roman" panose="02020603050405020304" pitchFamily="18" charset="0"/>
            </a:endParaRPr>
          </a:p>
          <a:p>
            <a:pPr lvl="1"/>
            <a:r>
              <a:rPr lang="en-US" sz="3200" dirty="0">
                <a:latin typeface="Times New Roman" panose="02020603050405020304" pitchFamily="18" charset="0"/>
                <a:cs typeface="Times New Roman" panose="02020603050405020304" pitchFamily="18" charset="0"/>
              </a:rPr>
              <a:t>-Women have higher rate of attempted suicide.</a:t>
            </a:r>
            <a:endParaRPr lang="en-US" sz="2800" dirty="0">
              <a:latin typeface="Times New Roman" panose="02020603050405020304" pitchFamily="18" charset="0"/>
              <a:cs typeface="Times New Roman" panose="02020603050405020304" pitchFamily="18" charset="0"/>
            </a:endParaRPr>
          </a:p>
          <a:p>
            <a:pPr lvl="1"/>
            <a:r>
              <a:rPr lang="en-US" sz="3200" dirty="0">
                <a:latin typeface="Times New Roman" panose="02020603050405020304" pitchFamily="18" charset="0"/>
                <a:cs typeface="Times New Roman" panose="02020603050405020304" pitchFamily="18" charset="0"/>
              </a:rPr>
              <a:t>-Being unmarried, divorced , </a:t>
            </a:r>
            <a:r>
              <a:rPr lang="en-US" sz="3200" b="1" dirty="0">
                <a:latin typeface="Times New Roman" panose="02020603050405020304" pitchFamily="18" charset="0"/>
                <a:cs typeface="Times New Roman" panose="02020603050405020304" pitchFamily="18" charset="0"/>
              </a:rPr>
              <a:t>widowed</a:t>
            </a:r>
            <a:r>
              <a:rPr lang="en-US" sz="3200" dirty="0">
                <a:latin typeface="Times New Roman" panose="02020603050405020304" pitchFamily="18" charset="0"/>
                <a:cs typeface="Times New Roman" panose="02020603050405020304" pitchFamily="18" charset="0"/>
              </a:rPr>
              <a:t> or separated </a:t>
            </a:r>
            <a:endParaRPr lang="en-US" sz="2800" dirty="0">
              <a:latin typeface="Times New Roman" panose="02020603050405020304" pitchFamily="18" charset="0"/>
              <a:cs typeface="Times New Roman" panose="02020603050405020304" pitchFamily="18" charset="0"/>
            </a:endParaRPr>
          </a:p>
          <a:p>
            <a:pPr lvl="1"/>
            <a:r>
              <a:rPr lang="en-US" sz="3200" dirty="0">
                <a:latin typeface="Times New Roman" panose="02020603050405020304" pitchFamily="18" charset="0"/>
                <a:cs typeface="Times New Roman" panose="02020603050405020304" pitchFamily="18" charset="0"/>
              </a:rPr>
              <a:t>-Having a definite suicidal plan</a:t>
            </a:r>
            <a:endParaRPr lang="en-US" sz="2800" dirty="0">
              <a:latin typeface="Times New Roman" panose="02020603050405020304" pitchFamily="18" charset="0"/>
              <a:cs typeface="Times New Roman" panose="02020603050405020304" pitchFamily="18" charset="0"/>
            </a:endParaRPr>
          </a:p>
          <a:p>
            <a:pPr lvl="1"/>
            <a:r>
              <a:rPr lang="en-US" sz="3200" dirty="0">
                <a:latin typeface="Times New Roman" panose="02020603050405020304" pitchFamily="18" charset="0"/>
                <a:cs typeface="Times New Roman" panose="02020603050405020304" pitchFamily="18" charset="0"/>
              </a:rPr>
              <a:t>-History of previous suicidal attempts</a:t>
            </a:r>
            <a:endParaRPr lang="en-US" sz="2800" dirty="0">
              <a:latin typeface="Times New Roman" panose="02020603050405020304" pitchFamily="18" charset="0"/>
              <a:cs typeface="Times New Roman" panose="02020603050405020304" pitchFamily="18" charset="0"/>
            </a:endParaRPr>
          </a:p>
          <a:p>
            <a:pPr lvl="1"/>
            <a:r>
              <a:rPr lang="en-US" sz="3200" dirty="0">
                <a:latin typeface="Times New Roman" panose="02020603050405020304" pitchFamily="18" charset="0"/>
                <a:cs typeface="Times New Roman" panose="02020603050405020304" pitchFamily="18" charset="0"/>
              </a:rPr>
              <a:t>-Recent loss.</a:t>
            </a:r>
            <a:endParaRPr lang="en-US" sz="28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943944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16028" y="157716"/>
            <a:ext cx="11388292" cy="6186309"/>
          </a:xfrm>
          <a:prstGeom prst="rect">
            <a:avLst/>
          </a:prstGeom>
          <a:noFill/>
        </p:spPr>
        <p:txBody>
          <a:bodyPr wrap="square" rtlCol="0">
            <a:spAutoFit/>
          </a:bodyPr>
          <a:lstStyle/>
          <a:p>
            <a:pPr algn="ctr"/>
            <a:r>
              <a:rPr lang="en-US" sz="4400" b="1" u="sng" dirty="0">
                <a:solidFill>
                  <a:schemeClr val="accent1">
                    <a:lumMod val="75000"/>
                  </a:schemeClr>
                </a:solidFill>
                <a:latin typeface="Times New Roman" panose="02020603050405020304" pitchFamily="18" charset="0"/>
                <a:cs typeface="Times New Roman" panose="02020603050405020304" pitchFamily="18" charset="0"/>
              </a:rPr>
              <a:t>SUICIDAL TENDENCY IN PSYCHIATRIC WARDS-</a:t>
            </a:r>
            <a:endParaRPr lang="en-US" sz="3600" u="sng" dirty="0">
              <a:solidFill>
                <a:schemeClr val="accent1">
                  <a:lumMod val="75000"/>
                </a:schemeClr>
              </a:solidFill>
              <a:latin typeface="Times New Roman" panose="02020603050405020304" pitchFamily="18" charset="0"/>
              <a:cs typeface="Times New Roman" panose="02020603050405020304" pitchFamily="18" charset="0"/>
            </a:endParaRPr>
          </a:p>
          <a:p>
            <a:pPr lvl="1"/>
            <a:endParaRPr lang="en-US" sz="4400" dirty="0">
              <a:latin typeface="Times New Roman" panose="02020603050405020304" pitchFamily="18" charset="0"/>
              <a:cs typeface="Times New Roman" panose="02020603050405020304" pitchFamily="18" charset="0"/>
            </a:endParaRPr>
          </a:p>
          <a:p>
            <a:pPr lvl="1" algn="ctr"/>
            <a:r>
              <a:rPr lang="en-US" sz="4400" dirty="0">
                <a:latin typeface="Times New Roman" panose="02020603050405020304" pitchFamily="18" charset="0"/>
                <a:cs typeface="Times New Roman" panose="02020603050405020304" pitchFamily="18" charset="0"/>
              </a:rPr>
              <a:t>-Major depression</a:t>
            </a:r>
            <a:endParaRPr lang="en-US" sz="4000" dirty="0">
              <a:latin typeface="Times New Roman" panose="02020603050405020304" pitchFamily="18" charset="0"/>
              <a:cs typeface="Times New Roman" panose="02020603050405020304" pitchFamily="18" charset="0"/>
            </a:endParaRPr>
          </a:p>
          <a:p>
            <a:pPr lvl="1" algn="ctr"/>
            <a:r>
              <a:rPr lang="en-US" sz="4400" dirty="0">
                <a:latin typeface="Times New Roman" panose="02020603050405020304" pitchFamily="18" charset="0"/>
                <a:cs typeface="Times New Roman" panose="02020603050405020304" pitchFamily="18" charset="0"/>
              </a:rPr>
              <a:t>-Schizophrenia </a:t>
            </a:r>
            <a:endParaRPr lang="en-US" sz="4000" dirty="0">
              <a:latin typeface="Times New Roman" panose="02020603050405020304" pitchFamily="18" charset="0"/>
              <a:cs typeface="Times New Roman" panose="02020603050405020304" pitchFamily="18" charset="0"/>
            </a:endParaRPr>
          </a:p>
          <a:p>
            <a:pPr lvl="1" algn="ctr"/>
            <a:r>
              <a:rPr lang="en-US" sz="4400" dirty="0">
                <a:latin typeface="Times New Roman" panose="02020603050405020304" pitchFamily="18" charset="0"/>
                <a:cs typeface="Times New Roman" panose="02020603050405020304" pitchFamily="18" charset="0"/>
              </a:rPr>
              <a:t>-Mania</a:t>
            </a:r>
            <a:endParaRPr lang="en-US" sz="4000" dirty="0">
              <a:latin typeface="Times New Roman" panose="02020603050405020304" pitchFamily="18" charset="0"/>
              <a:cs typeface="Times New Roman" panose="02020603050405020304" pitchFamily="18" charset="0"/>
            </a:endParaRPr>
          </a:p>
          <a:p>
            <a:pPr lvl="1" algn="ctr"/>
            <a:r>
              <a:rPr lang="en-US" sz="4400" dirty="0">
                <a:latin typeface="Times New Roman" panose="02020603050405020304" pitchFamily="18" charset="0"/>
                <a:cs typeface="Times New Roman" panose="02020603050405020304" pitchFamily="18" charset="0"/>
              </a:rPr>
              <a:t>-Drug or alcohol abuse</a:t>
            </a:r>
            <a:endParaRPr lang="en-US" sz="4000" dirty="0">
              <a:latin typeface="Times New Roman" panose="02020603050405020304" pitchFamily="18" charset="0"/>
              <a:cs typeface="Times New Roman" panose="02020603050405020304" pitchFamily="18" charset="0"/>
            </a:endParaRPr>
          </a:p>
          <a:p>
            <a:pPr lvl="1" algn="ctr"/>
            <a:r>
              <a:rPr lang="en-US" sz="4400" dirty="0">
                <a:latin typeface="Times New Roman" panose="02020603050405020304" pitchFamily="18" charset="0"/>
                <a:cs typeface="Times New Roman" panose="02020603050405020304" pitchFamily="18" charset="0"/>
              </a:rPr>
              <a:t>-Personality disorder</a:t>
            </a:r>
            <a:endParaRPr lang="en-US" sz="4000" dirty="0">
              <a:latin typeface="Times New Roman" panose="02020603050405020304" pitchFamily="18" charset="0"/>
              <a:cs typeface="Times New Roman" panose="02020603050405020304" pitchFamily="18" charset="0"/>
            </a:endParaRPr>
          </a:p>
          <a:p>
            <a:pPr algn="ctr"/>
            <a:r>
              <a:rPr lang="en-US" sz="4400" dirty="0">
                <a:latin typeface="Times New Roman" panose="02020603050405020304" pitchFamily="18" charset="0"/>
                <a:cs typeface="Times New Roman" panose="02020603050405020304" pitchFamily="18" charset="0"/>
              </a:rPr>
              <a:t>   -Organic conditions</a:t>
            </a:r>
          </a:p>
        </p:txBody>
      </p:sp>
    </p:spTree>
    <p:extLst>
      <p:ext uri="{BB962C8B-B14F-4D97-AF65-F5344CB8AC3E}">
        <p14:creationId xmlns:p14="http://schemas.microsoft.com/office/powerpoint/2010/main" val="50475689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theme/theme1.xml><?xml version="1.0" encoding="utf-8"?>
<a:theme xmlns:a="http://schemas.openxmlformats.org/drawingml/2006/main" name="Droplet">
  <a:themeElements>
    <a:clrScheme name="Droplet">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TM04033925[[fn=Droplet]]</Template>
  <TotalTime>62</TotalTime>
  <Words>676</Words>
  <Application>Microsoft Office PowerPoint</Application>
  <PresentationFormat>Widescreen</PresentationFormat>
  <Paragraphs>110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Droplet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Management- </vt:lpstr>
      <vt:lpstr>PowerPoint Presentation</vt:lpstr>
      <vt:lpstr>PowerPoint Presentation</vt:lpstr>
      <vt:lpstr>PowerPoint Presentation</vt:lpstr>
      <vt:lpstr>CONCLUSION – </vt:lpstr>
      <vt:lpstr>THANKYOU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netware</dc:creator>
  <cp:lastModifiedBy>919692118019</cp:lastModifiedBy>
  <cp:revision>12</cp:revision>
  <dcterms:created xsi:type="dcterms:W3CDTF">2024-10-21T15:27:12Z</dcterms:created>
  <dcterms:modified xsi:type="dcterms:W3CDTF">2025-05-29T06:33:12Z</dcterms:modified>
</cp:coreProperties>
</file>